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3" r:id="rId5"/>
    <p:sldId id="275" r:id="rId6"/>
    <p:sldId id="276" r:id="rId7"/>
    <p:sldId id="273" r:id="rId8"/>
    <p:sldId id="274" r:id="rId9"/>
    <p:sldId id="260"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99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Objects="1">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5501F-8EDF-47F0-ADDC-C6A368A84F9B}" type="doc">
      <dgm:prSet loTypeId="urn:microsoft.com/office/officeart/2005/8/layout/target3" loCatId="relationship" qsTypeId="urn:microsoft.com/office/officeart/2005/8/quickstyle/simple3" qsCatId="simple" csTypeId="urn:microsoft.com/office/officeart/2005/8/colors/accent3_5" csCatId="accent3" phldr="1"/>
      <dgm:spPr/>
      <dgm:t>
        <a:bodyPr/>
        <a:lstStyle/>
        <a:p>
          <a:endParaRPr lang="ru-RU"/>
        </a:p>
      </dgm:t>
    </dgm:pt>
    <dgm:pt modelId="{0D27236E-0F48-442E-BEB2-C7DC34754491}">
      <dgm:prSet/>
      <dgm:spPr/>
      <dgm:t>
        <a:bodyPr/>
        <a:lstStyle/>
        <a:p>
          <a:pPr rtl="0"/>
          <a:r>
            <a:rPr lang="ru-RU" b="1" dirty="0" smtClean="0"/>
            <a:t>Урок </a:t>
          </a:r>
          <a:r>
            <a:rPr lang="en-US" b="1" dirty="0" smtClean="0"/>
            <a:t>20</a:t>
          </a:r>
          <a:r>
            <a:rPr lang="ru-RU" b="1" dirty="0" smtClean="0"/>
            <a:t>.</a:t>
          </a:r>
          <a:endParaRPr lang="ru-RU" dirty="0"/>
        </a:p>
      </dgm:t>
    </dgm:pt>
    <dgm:pt modelId="{46F0C737-2555-4008-B8D2-0177D66F9458}" type="parTrans" cxnId="{2A73B651-8EFC-4B67-8415-2A48C1FDB5BF}">
      <dgm:prSet/>
      <dgm:spPr/>
      <dgm:t>
        <a:bodyPr/>
        <a:lstStyle/>
        <a:p>
          <a:endParaRPr lang="ru-RU"/>
        </a:p>
      </dgm:t>
    </dgm:pt>
    <dgm:pt modelId="{5A799A96-7730-4007-B4A2-3C25B0924C72}" type="sibTrans" cxnId="{2A73B651-8EFC-4B67-8415-2A48C1FDB5BF}">
      <dgm:prSet/>
      <dgm:spPr/>
      <dgm:t>
        <a:bodyPr/>
        <a:lstStyle/>
        <a:p>
          <a:endParaRPr lang="ru-RU"/>
        </a:p>
      </dgm:t>
    </dgm:pt>
    <dgm:pt modelId="{5C1C34B5-0B4C-44F2-A1F1-30D301306EE5}" type="pres">
      <dgm:prSet presAssocID="{5635501F-8EDF-47F0-ADDC-C6A368A84F9B}" presName="Name0" presStyleCnt="0">
        <dgm:presLayoutVars>
          <dgm:chMax val="7"/>
          <dgm:dir/>
          <dgm:animLvl val="lvl"/>
          <dgm:resizeHandles val="exact"/>
        </dgm:presLayoutVars>
      </dgm:prSet>
      <dgm:spPr/>
      <dgm:t>
        <a:bodyPr/>
        <a:lstStyle/>
        <a:p>
          <a:endParaRPr lang="ru-RU"/>
        </a:p>
      </dgm:t>
    </dgm:pt>
    <dgm:pt modelId="{BA11A19F-DAA5-4EB7-89B5-89432E8A40EB}" type="pres">
      <dgm:prSet presAssocID="{0D27236E-0F48-442E-BEB2-C7DC34754491}" presName="circle1" presStyleLbl="node1" presStyleIdx="0" presStyleCnt="1"/>
      <dgm:spPr/>
    </dgm:pt>
    <dgm:pt modelId="{E08D0A24-6C9F-4F0C-9C03-79D35E22BFF3}" type="pres">
      <dgm:prSet presAssocID="{0D27236E-0F48-442E-BEB2-C7DC34754491}" presName="space" presStyleCnt="0"/>
      <dgm:spPr/>
    </dgm:pt>
    <dgm:pt modelId="{14697259-F0DC-45E0-81CF-60DC04E6C14F}" type="pres">
      <dgm:prSet presAssocID="{0D27236E-0F48-442E-BEB2-C7DC34754491}" presName="rect1" presStyleLbl="alignAcc1" presStyleIdx="0" presStyleCnt="1"/>
      <dgm:spPr/>
      <dgm:t>
        <a:bodyPr/>
        <a:lstStyle/>
        <a:p>
          <a:endParaRPr lang="ru-RU"/>
        </a:p>
      </dgm:t>
    </dgm:pt>
    <dgm:pt modelId="{01769341-0C68-4335-924E-3AA09362BF14}" type="pres">
      <dgm:prSet presAssocID="{0D27236E-0F48-442E-BEB2-C7DC34754491}" presName="rect1ParTxNoCh" presStyleLbl="alignAcc1" presStyleIdx="0" presStyleCnt="1">
        <dgm:presLayoutVars>
          <dgm:chMax val="1"/>
          <dgm:bulletEnabled val="1"/>
        </dgm:presLayoutVars>
      </dgm:prSet>
      <dgm:spPr/>
      <dgm:t>
        <a:bodyPr/>
        <a:lstStyle/>
        <a:p>
          <a:endParaRPr lang="ru-RU"/>
        </a:p>
      </dgm:t>
    </dgm:pt>
  </dgm:ptLst>
  <dgm:cxnLst>
    <dgm:cxn modelId="{2A73B651-8EFC-4B67-8415-2A48C1FDB5BF}" srcId="{5635501F-8EDF-47F0-ADDC-C6A368A84F9B}" destId="{0D27236E-0F48-442E-BEB2-C7DC34754491}" srcOrd="0" destOrd="0" parTransId="{46F0C737-2555-4008-B8D2-0177D66F9458}" sibTransId="{5A799A96-7730-4007-B4A2-3C25B0924C72}"/>
    <dgm:cxn modelId="{6A7EB8A1-1AB9-4359-A4BF-41FFE1412123}" type="presOf" srcId="{0D27236E-0F48-442E-BEB2-C7DC34754491}" destId="{14697259-F0DC-45E0-81CF-60DC04E6C14F}" srcOrd="0" destOrd="0" presId="urn:microsoft.com/office/officeart/2005/8/layout/target3"/>
    <dgm:cxn modelId="{C204F98B-F4A9-4F4A-902A-512E2CD770A3}" type="presOf" srcId="{5635501F-8EDF-47F0-ADDC-C6A368A84F9B}" destId="{5C1C34B5-0B4C-44F2-A1F1-30D301306EE5}" srcOrd="0" destOrd="0" presId="urn:microsoft.com/office/officeart/2005/8/layout/target3"/>
    <dgm:cxn modelId="{4E9FEA0F-EF9A-4FFD-9913-5E86FC33C377}" type="presOf" srcId="{0D27236E-0F48-442E-BEB2-C7DC34754491}" destId="{01769341-0C68-4335-924E-3AA09362BF14}" srcOrd="1" destOrd="0" presId="urn:microsoft.com/office/officeart/2005/8/layout/target3"/>
    <dgm:cxn modelId="{CB1543AA-DE87-4BCC-9D60-530A1C1AA18D}" type="presParOf" srcId="{5C1C34B5-0B4C-44F2-A1F1-30D301306EE5}" destId="{BA11A19F-DAA5-4EB7-89B5-89432E8A40EB}" srcOrd="0" destOrd="0" presId="urn:microsoft.com/office/officeart/2005/8/layout/target3"/>
    <dgm:cxn modelId="{0F84F690-9491-41A4-8F4A-7A0E0A8ACF0D}" type="presParOf" srcId="{5C1C34B5-0B4C-44F2-A1F1-30D301306EE5}" destId="{E08D0A24-6C9F-4F0C-9C03-79D35E22BFF3}" srcOrd="1" destOrd="0" presId="urn:microsoft.com/office/officeart/2005/8/layout/target3"/>
    <dgm:cxn modelId="{FDE22FA8-A2A5-4624-8620-98C778EC84E1}" type="presParOf" srcId="{5C1C34B5-0B4C-44F2-A1F1-30D301306EE5}" destId="{14697259-F0DC-45E0-81CF-60DC04E6C14F}" srcOrd="2" destOrd="0" presId="urn:microsoft.com/office/officeart/2005/8/layout/target3"/>
    <dgm:cxn modelId="{E0753F0D-E8AB-4595-9A7F-A2973255B96D}" type="presParOf" srcId="{5C1C34B5-0B4C-44F2-A1F1-30D301306EE5}" destId="{01769341-0C68-4335-924E-3AA09362BF14}" srcOrd="3" destOrd="0" presId="urn:microsoft.com/office/officeart/2005/8/layout/target3"/>
  </dgm:cxnLst>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A3CFA82-3A4F-4863-BF7C-258538DE4D84}" type="datetimeFigureOut">
              <a:rPr lang="ru-RU"/>
              <a:pPr>
                <a:defRPr/>
              </a:pPr>
              <a:t>22.01.2015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F492AC-48D7-4F7E-9053-FD5B5D33AC2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C5DA8D6-A20F-4DC8-A9D8-9ECF5602C370}" type="datetimeFigureOut">
              <a:rPr lang="ru-RU"/>
              <a:pPr>
                <a:defRPr/>
              </a:pPr>
              <a:t>22.01.2015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673BA0D-CA0E-4EA2-84DE-6A96A100B9E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D2C64BA-AFAB-4C46-AEF4-11D1965E5593}" type="datetimeFigureOut">
              <a:rPr lang="ru-RU"/>
              <a:pPr>
                <a:defRPr/>
              </a:pPr>
              <a:t>22.01.2015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C1AEF13-C1D2-4DAB-86B1-EF3F5BF677A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2599EF7-6149-4787-B88A-B9BE7B87D5A7}" type="datetimeFigureOut">
              <a:rPr lang="ru-RU"/>
              <a:pPr>
                <a:defRPr/>
              </a:pPr>
              <a:t>22.01.2015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CCCBFC1-E480-4C35-ADC5-BC4EC9F2855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9292F6B-4546-4FCB-AD74-002BBBACE6F5}" type="datetimeFigureOut">
              <a:rPr lang="ru-RU"/>
              <a:pPr>
                <a:defRPr/>
              </a:pPr>
              <a:t>22.01.2015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C42FD60-078E-4AB7-8C82-ADF9B32E09D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4081F88-AAA5-43D1-9744-A7AF4A975912}" type="datetimeFigureOut">
              <a:rPr lang="ru-RU"/>
              <a:pPr>
                <a:defRPr/>
              </a:pPr>
              <a:t>22.01.2015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A7D0E52-C669-4827-9797-55CE12C05DA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EFC0E66-BF6B-4190-BC59-812483656C40}" type="datetimeFigureOut">
              <a:rPr lang="ru-RU"/>
              <a:pPr>
                <a:defRPr/>
              </a:pPr>
              <a:t>22.01.2015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97E620E-01FA-4DB8-9B80-7EF026D9675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B8DD976-258B-48ED-8C64-A40FAB855418}" type="datetimeFigureOut">
              <a:rPr lang="ru-RU"/>
              <a:pPr>
                <a:defRPr/>
              </a:pPr>
              <a:t>22.01.2015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BB04C09-D034-4032-B4CE-EC1E2B4E14D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ADADDAB-52FE-4426-AFE3-2AE398E51132}" type="datetimeFigureOut">
              <a:rPr lang="ru-RU"/>
              <a:pPr>
                <a:defRPr/>
              </a:pPr>
              <a:t>22.01.2015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E7B76A8-D2B9-49EB-9175-DA4A40AF5B5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3FE1525-107A-4AA2-A4CA-548678E51098}" type="datetimeFigureOut">
              <a:rPr lang="ru-RU"/>
              <a:pPr>
                <a:defRPr/>
              </a:pPr>
              <a:t>22.01.2015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CA03704-046F-40D6-9654-46A27921621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1105D8B-AF0A-4BD6-BB8B-5862BCE987EE}" type="datetimeFigureOut">
              <a:rPr lang="ru-RU"/>
              <a:pPr>
                <a:defRPr/>
              </a:pPr>
              <a:t>22.01.2015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3E35D41-D01A-44AD-A048-B2DDCB58B7B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66">
            <a:alpha val="0"/>
          </a:srgb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D405756-35AE-4A05-9183-97C43BAC47A9}" type="datetimeFigureOut">
              <a:rPr lang="ru-RU"/>
              <a:pPr>
                <a:defRPr/>
              </a:pPr>
              <a:t>22.01.2015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DCDF49C-EA89-408A-AD85-9EF5CF98F4E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Layout" Target="../slideLayouts/slideLayout4.xml"/><Relationship Id="rId4" Type="http://schemas.openxmlformats.org/officeDocument/2006/relationships/image" Target="../media/image1.tif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tiff"/><Relationship Id="rId1" Type="http://schemas.openxmlformats.org/officeDocument/2006/relationships/slideLayout" Target="../slideLayouts/slideLayout4.xml"/><Relationship Id="rId4" Type="http://schemas.openxmlformats.org/officeDocument/2006/relationships/image" Target="../media/image1.tif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tif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FF66">
            <a:alpha val="27843"/>
          </a:srgbClr>
        </a:solidFill>
        <a:effectLst/>
      </p:bgPr>
    </p:bg>
    <p:spTree>
      <p:nvGrpSpPr>
        <p:cNvPr id="1" name=""/>
        <p:cNvGrpSpPr/>
        <p:nvPr/>
      </p:nvGrpSpPr>
      <p:grpSpPr>
        <a:xfrm>
          <a:off x="0" y="0"/>
          <a:ext cx="0" cy="0"/>
          <a:chOff x="0" y="0"/>
          <a:chExt cx="0" cy="0"/>
        </a:xfrm>
      </p:grpSpPr>
      <p:pic>
        <p:nvPicPr>
          <p:cNvPr id="2050" name="Рисунок 6" descr="12_35.jpg"/>
          <p:cNvPicPr>
            <a:picLocks noChangeAspect="1"/>
          </p:cNvPicPr>
          <p:nvPr/>
        </p:nvPicPr>
        <p:blipFill>
          <a:blip r:embed="rId2"/>
          <a:stretch>
            <a:fillRect/>
          </a:stretch>
        </p:blipFill>
        <p:spPr bwMode="auto">
          <a:xfrm>
            <a:off x="2022136" y="2629981"/>
            <a:ext cx="4405345" cy="3299349"/>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graphicFrame>
        <p:nvGraphicFramePr>
          <p:cNvPr id="7" name="Схема 6"/>
          <p:cNvGraphicFramePr/>
          <p:nvPr/>
        </p:nvGraphicFramePr>
        <p:xfrm>
          <a:off x="6172230" y="3500438"/>
          <a:ext cx="2757488" cy="71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Рисунок 3" descr="1.jpg"/>
          <p:cNvPicPr>
            <a:picLocks noChangeAspect="1"/>
          </p:cNvPicPr>
          <p:nvPr/>
        </p:nvPicPr>
        <p:blipFill>
          <a:blip r:embed="rId7"/>
          <a:stretch>
            <a:fillRect/>
          </a:stretch>
        </p:blipFill>
        <p:spPr>
          <a:xfrm>
            <a:off x="7715250" y="142875"/>
            <a:ext cx="1284288" cy="1857375"/>
          </a:xfrm>
          <a:prstGeom prst="rect">
            <a:avLst/>
          </a:prstGeom>
          <a:effectLst>
            <a:outerShdw blurRad="50800" dist="38100" dir="5400000" algn="t" rotWithShape="0">
              <a:prstClr val="black">
                <a:alpha val="40000"/>
              </a:prstClr>
            </a:outerShdw>
          </a:effectLst>
        </p:spPr>
      </p:pic>
      <p:sp>
        <p:nvSpPr>
          <p:cNvPr id="5" name="Прямоугольник 4"/>
          <p:cNvSpPr/>
          <p:nvPr/>
        </p:nvSpPr>
        <p:spPr>
          <a:xfrm>
            <a:off x="0" y="6396335"/>
            <a:ext cx="2847382" cy="461665"/>
          </a:xfrm>
          <a:prstGeom prst="rect">
            <a:avLst/>
          </a:prstGeom>
          <a:noFill/>
          <a:ln>
            <a:noFill/>
          </a:ln>
          <a:scene3d>
            <a:camera prst="orthographicFront"/>
            <a:lightRig rig="threePt" dir="t"/>
          </a:scene3d>
          <a:sp3d prstMaterial="plastic">
            <a:bevelT w="165100" prst="coolSlant"/>
          </a:sp3d>
        </p:spPr>
        <p:txBody>
          <a:bodyPr wrap="none">
            <a:spAutoFit/>
            <a:sp3d>
              <a:bevelT w="12700" h="82550"/>
              <a:bevelB w="0"/>
            </a:sp3d>
          </a:bodyPr>
          <a:lstStyle/>
          <a:p>
            <a:pPr algn="ctr" fontAlgn="auto">
              <a:spcBef>
                <a:spcPts val="0"/>
              </a:spcBef>
              <a:spcAft>
                <a:spcPts val="0"/>
              </a:spcAft>
              <a:defRPr/>
            </a:pPr>
            <a:r>
              <a:rPr lang="en-US" sz="2400" b="1" spc="300" dirty="0">
                <a:ln w="11430" cmpd="sng">
                  <a:solidFill>
                    <a:schemeClr val="accent1">
                      <a:tint val="10000"/>
                    </a:schemeClr>
                  </a:solidFill>
                  <a:prstDash val="solid"/>
                  <a:miter lim="800000"/>
                </a:ln>
                <a:solidFill>
                  <a:srgbClr val="92D050"/>
                </a:solidFill>
                <a:effectLst>
                  <a:glow rad="45500">
                    <a:schemeClr val="accent1">
                      <a:satMod val="220000"/>
                      <a:alpha val="35000"/>
                    </a:schemeClr>
                  </a:glow>
                </a:effectLst>
                <a:latin typeface="+mn-lt"/>
                <a:cs typeface="+mn-cs"/>
              </a:rPr>
              <a:t>www.</a:t>
            </a:r>
            <a:r>
              <a:rPr lang="ru-RU" sz="2400" b="1" spc="300" dirty="0">
                <a:ln w="11430" cmpd="sng">
                  <a:solidFill>
                    <a:schemeClr val="accent1">
                      <a:tint val="10000"/>
                    </a:schemeClr>
                  </a:solidFill>
                  <a:prstDash val="solid"/>
                  <a:miter lim="800000"/>
                </a:ln>
                <a:solidFill>
                  <a:srgbClr val="92D050"/>
                </a:solidFill>
                <a:effectLst>
                  <a:glow rad="45500">
                    <a:schemeClr val="accent1">
                      <a:satMod val="220000"/>
                      <a:alpha val="35000"/>
                    </a:schemeClr>
                  </a:glow>
                </a:effectLst>
                <a:latin typeface="+mn-lt"/>
                <a:cs typeface="+mn-cs"/>
              </a:rPr>
              <a:t>край36.рф</a:t>
            </a:r>
          </a:p>
        </p:txBody>
      </p:sp>
      <p:sp>
        <p:nvSpPr>
          <p:cNvPr id="2" name="Заголовок 1"/>
          <p:cNvSpPr>
            <a:spLocks noGrp="1"/>
          </p:cNvSpPr>
          <p:nvPr>
            <p:ph type="ctrTitle"/>
          </p:nvPr>
        </p:nvSpPr>
        <p:spPr>
          <a:xfrm>
            <a:off x="142844" y="428604"/>
            <a:ext cx="7772400" cy="2071702"/>
          </a:xfrm>
          <a:noFill/>
          <a:ln/>
          <a:effectLst>
            <a:innerShdw blurRad="114300">
              <a:prstClr val="black"/>
            </a:innerShdw>
          </a:effectLst>
        </p:spPr>
        <p:txBody>
          <a:bodyPr rtlCol="0">
            <a:normAutofit/>
          </a:bodyPr>
          <a:lstStyle/>
          <a:p>
            <a:pPr fontAlgn="auto">
              <a:spcAft>
                <a:spcPts val="0"/>
              </a:spcAft>
              <a:defRPr/>
            </a:pPr>
            <a:r>
              <a:rPr lang="ru-RU" sz="4800" b="1" dirty="0" smtClean="0">
                <a:latin typeface="Georgia" pitchFamily="18" charset="0"/>
              </a:rPr>
              <a:t>Погода и климат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FF66">
            <a:alpha val="27843"/>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4"/>
            <a:ext cx="8143932" cy="571504"/>
          </a:xfrm>
          <a:noFill/>
          <a:ln/>
          <a:effectLst>
            <a:innerShdw blurRad="114300">
              <a:prstClr val="black"/>
            </a:innerShdw>
          </a:effectLst>
        </p:spPr>
        <p:txBody>
          <a:bodyPr rtlCol="0">
            <a:normAutofit/>
          </a:bodyPr>
          <a:lstStyle/>
          <a:p>
            <a:pPr fontAlgn="auto">
              <a:spcAft>
                <a:spcPts val="0"/>
              </a:spcAft>
              <a:defRPr/>
            </a:pPr>
            <a:r>
              <a:rPr lang="ru-RU" sz="2200" b="1" dirty="0" smtClean="0">
                <a:latin typeface="Georgia" pitchFamily="18" charset="0"/>
              </a:rPr>
              <a:t>Погода и климат</a:t>
            </a:r>
          </a:p>
        </p:txBody>
      </p:sp>
      <p:sp>
        <p:nvSpPr>
          <p:cNvPr id="3078" name="Содержимое 13"/>
          <p:cNvSpPr>
            <a:spLocks noGrp="1"/>
          </p:cNvSpPr>
          <p:nvPr>
            <p:ph sz="half" idx="2"/>
          </p:nvPr>
        </p:nvSpPr>
        <p:spPr>
          <a:xfrm>
            <a:off x="428596" y="750664"/>
            <a:ext cx="8572560" cy="5893046"/>
          </a:xfrm>
        </p:spPr>
        <p:txBody>
          <a:bodyPr/>
          <a:lstStyle/>
          <a:p>
            <a:pPr marL="0" indent="0">
              <a:buNone/>
            </a:pPr>
            <a:r>
              <a:rPr lang="ru-RU" sz="2200" b="1" i="1" dirty="0" smtClean="0">
                <a:latin typeface="Georgia" pitchFamily="18" charset="0"/>
              </a:rPr>
              <a:t>Народные приметы погоды. Небесные светила и атмосферные явления.</a:t>
            </a:r>
          </a:p>
          <a:p>
            <a:pPr marL="0">
              <a:buNone/>
            </a:pPr>
            <a:r>
              <a:rPr lang="ru-RU" sz="2000" b="1" i="1" dirty="0" smtClean="0">
                <a:latin typeface="Georgia" pitchFamily="18" charset="0"/>
              </a:rPr>
              <a:t>Приметы о Солнце. </a:t>
            </a:r>
            <a:r>
              <a:rPr lang="ru-RU" sz="2000" i="1" dirty="0" smtClean="0">
                <a:latin typeface="Georgia" pitchFamily="18" charset="0"/>
              </a:rPr>
              <a:t>Если Солнце окутывает дымка, так что его свет становится размытым и тускловатым, то следует ожидать плохой погоды. Если же лучей солнца не видно, а само оно кажется ярким сияющим шаром, то погода будет хорошей. Если Солнце садится среди темных, тяжелых туч, то завтрашнее утро будет дождливым. Если Солнце восходит во время дождя, то дождь будет продолжаться несколько дней. Кольцо вокруг Солнца во время дождя обещает быстрое улучшение погоды. Кольцо вокруг Солнца в хорошую погоду говорит о том, что сюда идет дождь. Если во время восхода Солнце бледное, то будут долгие проливные дожди. Красное Солнце утром – к дождю, так же как и бледное вечером.</a:t>
            </a:r>
          </a:p>
          <a:p>
            <a:pPr marL="0">
              <a:buNone/>
            </a:pPr>
            <a:endParaRPr lang="ru-RU" sz="2000" i="1" dirty="0" smtClean="0">
              <a:latin typeface="Georgia" pitchFamily="18" charset="0"/>
            </a:endParaRPr>
          </a:p>
          <a:p>
            <a:pPr marL="0">
              <a:buNone/>
            </a:pPr>
            <a:endParaRPr lang="ru-RU" sz="2000" i="1" dirty="0" smtClean="0">
              <a:latin typeface="Georgia" pitchFamily="18" charset="0"/>
            </a:endParaRPr>
          </a:p>
          <a:p>
            <a:pPr marL="0">
              <a:buNone/>
            </a:pPr>
            <a:endParaRPr lang="ru-RU" sz="2000" i="1" dirty="0" smtClean="0">
              <a:latin typeface="Georgia" pitchFamily="18" charset="0"/>
            </a:endParaRPr>
          </a:p>
          <a:p>
            <a:endParaRPr lang="ru-RU" dirty="0" smtClean="0"/>
          </a:p>
        </p:txBody>
      </p:sp>
      <p:pic>
        <p:nvPicPr>
          <p:cNvPr id="7" name="Рисунок 6" descr="12_35.jpg"/>
          <p:cNvPicPr>
            <a:picLocks noChangeAspect="1"/>
          </p:cNvPicPr>
          <p:nvPr/>
        </p:nvPicPr>
        <p:blipFill>
          <a:blip r:embed="rId2"/>
          <a:srcRect/>
          <a:stretch>
            <a:fillRect/>
          </a:stretch>
        </p:blipFill>
        <p:spPr bwMode="auto">
          <a:xfrm flipH="1">
            <a:off x="161516" y="142852"/>
            <a:ext cx="838584"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 name="Рисунок 9" descr="12_35.jpg"/>
          <p:cNvPicPr>
            <a:picLocks noChangeAspect="1"/>
          </p:cNvPicPr>
          <p:nvPr/>
        </p:nvPicPr>
        <p:blipFill>
          <a:blip r:embed="rId3"/>
          <a:stretch>
            <a:fillRect/>
          </a:stretch>
        </p:blipFill>
        <p:spPr bwMode="auto">
          <a:xfrm>
            <a:off x="175028" y="142852"/>
            <a:ext cx="811560"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FF66">
            <a:alpha val="27843"/>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4"/>
            <a:ext cx="8143932" cy="571504"/>
          </a:xfrm>
          <a:noFill/>
          <a:ln/>
          <a:effectLst>
            <a:innerShdw blurRad="114300">
              <a:prstClr val="black"/>
            </a:innerShdw>
          </a:effectLst>
        </p:spPr>
        <p:txBody>
          <a:bodyPr rtlCol="0">
            <a:normAutofit/>
          </a:bodyPr>
          <a:lstStyle/>
          <a:p>
            <a:pPr fontAlgn="auto">
              <a:spcAft>
                <a:spcPts val="0"/>
              </a:spcAft>
              <a:defRPr/>
            </a:pPr>
            <a:r>
              <a:rPr lang="ru-RU" sz="2200" b="1" dirty="0" smtClean="0">
                <a:latin typeface="Georgia" pitchFamily="18" charset="0"/>
              </a:rPr>
              <a:t>Погода и климат</a:t>
            </a:r>
          </a:p>
        </p:txBody>
      </p:sp>
      <p:sp>
        <p:nvSpPr>
          <p:cNvPr id="3078" name="Содержимое 13"/>
          <p:cNvSpPr>
            <a:spLocks noGrp="1"/>
          </p:cNvSpPr>
          <p:nvPr>
            <p:ph sz="half" idx="2"/>
          </p:nvPr>
        </p:nvSpPr>
        <p:spPr>
          <a:xfrm>
            <a:off x="428596" y="750664"/>
            <a:ext cx="8572560" cy="5893046"/>
          </a:xfrm>
        </p:spPr>
        <p:txBody>
          <a:bodyPr/>
          <a:lstStyle/>
          <a:p>
            <a:pPr marL="0" indent="0">
              <a:buNone/>
            </a:pPr>
            <a:r>
              <a:rPr lang="ru-RU" sz="2200" b="1" i="1" dirty="0" smtClean="0">
                <a:latin typeface="Georgia" pitchFamily="18" charset="0"/>
              </a:rPr>
              <a:t>Народные приметы погоды. Небесные светила и атмосферные явления.</a:t>
            </a:r>
          </a:p>
          <a:p>
            <a:pPr marL="0">
              <a:buNone/>
            </a:pPr>
            <a:r>
              <a:rPr lang="ru-RU" sz="2000" b="1" i="1" dirty="0" smtClean="0">
                <a:latin typeface="Georgia" pitchFamily="18" charset="0"/>
              </a:rPr>
              <a:t>Приметы о Луне и звездах</a:t>
            </a:r>
            <a:r>
              <a:rPr lang="ru-RU" sz="2000" i="1" dirty="0" smtClean="0">
                <a:latin typeface="Georgia" pitchFamily="18" charset="0"/>
              </a:rPr>
              <a:t>. Если в ясную погоду Луна окружена одним туманным кольцом, то это почти неизбежно предсказывает дождь. Большое кольцо вокруг Луны говорит о скором дожде, а несколько концентрических колец – о длительном периоде плохой погоды. Как говорит старая пословица, «Луна с кругом приносит воду в своем клюве». Если полная Луна восходит в ясном, безоблачном небе, а сама она ярко-желтая, то это предсказание хорошей погоды. В зимние месяцы ясная луна говорит о заморозках. Если полная Луна восходит среди туч, а сама она бледная, то стоит ожидать плохой погоды. Также и «старая Луна в объятьях молодой» говорит о плохой погоде. Если из-за горизонта подымается полная луна красного цвета, то это предсказание ветра. Если Луна восходит или заходит во время ветра или дождя, то их сила, скорее всего, уменьшится. Если маленькие и слабые звезды перестают быть видимыми, то скоро подует ветер. </a:t>
            </a:r>
            <a:endParaRPr lang="ru-RU" dirty="0" smtClean="0"/>
          </a:p>
        </p:txBody>
      </p:sp>
      <p:pic>
        <p:nvPicPr>
          <p:cNvPr id="7" name="Рисунок 6" descr="12_35.jpg"/>
          <p:cNvPicPr>
            <a:picLocks noChangeAspect="1"/>
          </p:cNvPicPr>
          <p:nvPr/>
        </p:nvPicPr>
        <p:blipFill>
          <a:blip r:embed="rId2"/>
          <a:srcRect/>
          <a:stretch>
            <a:fillRect/>
          </a:stretch>
        </p:blipFill>
        <p:spPr bwMode="auto">
          <a:xfrm flipH="1">
            <a:off x="161516" y="142852"/>
            <a:ext cx="838584"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 name="Рисунок 9" descr="12_35.jpg"/>
          <p:cNvPicPr>
            <a:picLocks noChangeAspect="1"/>
          </p:cNvPicPr>
          <p:nvPr/>
        </p:nvPicPr>
        <p:blipFill>
          <a:blip r:embed="rId3"/>
          <a:stretch>
            <a:fillRect/>
          </a:stretch>
        </p:blipFill>
        <p:spPr bwMode="auto">
          <a:xfrm>
            <a:off x="175028" y="142852"/>
            <a:ext cx="811560"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FF66">
            <a:alpha val="27843"/>
          </a:srgbClr>
        </a:solidFill>
        <a:effectLst/>
      </p:bgPr>
    </p:bg>
    <p:spTree>
      <p:nvGrpSpPr>
        <p:cNvPr id="1" name=""/>
        <p:cNvGrpSpPr/>
        <p:nvPr/>
      </p:nvGrpSpPr>
      <p:grpSpPr>
        <a:xfrm>
          <a:off x="0" y="0"/>
          <a:ext cx="0" cy="0"/>
          <a:chOff x="0" y="0"/>
          <a:chExt cx="0" cy="0"/>
        </a:xfrm>
      </p:grpSpPr>
      <p:pic>
        <p:nvPicPr>
          <p:cNvPr id="6" name="Рисунок 5" descr="12_35.jpg"/>
          <p:cNvPicPr>
            <a:picLocks noChangeAspect="1"/>
          </p:cNvPicPr>
          <p:nvPr/>
        </p:nvPicPr>
        <p:blipFill>
          <a:blip r:embed="rId2"/>
          <a:stretch>
            <a:fillRect/>
          </a:stretch>
        </p:blipFill>
        <p:spPr bwMode="auto">
          <a:xfrm>
            <a:off x="175028" y="142852"/>
            <a:ext cx="811560"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2" name="Заголовок 1"/>
          <p:cNvSpPr>
            <a:spLocks noGrp="1"/>
          </p:cNvSpPr>
          <p:nvPr>
            <p:ph type="title"/>
          </p:nvPr>
        </p:nvSpPr>
        <p:spPr>
          <a:xfrm>
            <a:off x="1000100" y="-24"/>
            <a:ext cx="8143932" cy="571504"/>
          </a:xfrm>
          <a:noFill/>
          <a:ln/>
          <a:effectLst>
            <a:innerShdw blurRad="114300">
              <a:prstClr val="black"/>
            </a:innerShdw>
          </a:effectLst>
        </p:spPr>
        <p:txBody>
          <a:bodyPr rtlCol="0">
            <a:normAutofit/>
          </a:bodyPr>
          <a:lstStyle/>
          <a:p>
            <a:pPr fontAlgn="auto">
              <a:spcAft>
                <a:spcPts val="0"/>
              </a:spcAft>
              <a:defRPr/>
            </a:pPr>
            <a:r>
              <a:rPr lang="ru-RU" sz="2200" b="1" dirty="0" smtClean="0">
                <a:latin typeface="Georgia" pitchFamily="18" charset="0"/>
              </a:rPr>
              <a:t>Погода и климат</a:t>
            </a:r>
          </a:p>
        </p:txBody>
      </p:sp>
      <p:sp>
        <p:nvSpPr>
          <p:cNvPr id="3078" name="Содержимое 13"/>
          <p:cNvSpPr>
            <a:spLocks noGrp="1"/>
          </p:cNvSpPr>
          <p:nvPr>
            <p:ph sz="half" idx="2"/>
          </p:nvPr>
        </p:nvSpPr>
        <p:spPr>
          <a:xfrm>
            <a:off x="428596" y="571480"/>
            <a:ext cx="8572560" cy="6072230"/>
          </a:xfrm>
        </p:spPr>
        <p:txBody>
          <a:bodyPr/>
          <a:lstStyle/>
          <a:p>
            <a:pPr marL="0" indent="0">
              <a:buNone/>
            </a:pPr>
            <a:r>
              <a:rPr lang="ru-RU" sz="1800" b="1" i="1" dirty="0" smtClean="0">
                <a:latin typeface="Georgia" pitchFamily="18" charset="0"/>
              </a:rPr>
              <a:t>Народные приметы погоды. Небесные светила и атмосферные явления.</a:t>
            </a:r>
          </a:p>
          <a:p>
            <a:pPr marL="0">
              <a:buNone/>
            </a:pPr>
            <a:r>
              <a:rPr lang="ru-RU" sz="1800" b="1" i="1" dirty="0" smtClean="0">
                <a:latin typeface="Georgia" pitchFamily="18" charset="0"/>
              </a:rPr>
              <a:t>Приметы об облаках. </a:t>
            </a:r>
            <a:r>
              <a:rPr lang="ru-RU" sz="1800" i="1" dirty="0" smtClean="0">
                <a:latin typeface="Georgia" pitchFamily="18" charset="0"/>
              </a:rPr>
              <a:t>Завеса темных, однородных облаков вместе с понижением температуры предвещает снег. Если кучевые облака плывут по направлению к северо-западу, то это предвестие довольно долгого периода хорошей погоды. Длинные полосы красных или малиновых облаков на западе во время заката предсказывают хорошую погоду, как и облака, которые остаются на востоке после того, как Солнце зашло. Если во время восхода западную часть неба покрывают облака, которые вскоре исчезают, то можно быть уверенным в хорошей погоде. Но если после восхода Солнца на западе остаются темные облака, то через несколько часов начнется дождь. Красные облака вокруг Солнца во время восхода предвещают дождь в течение ближайших четырех часов. Облака, приходящие с запада, несут с собой ливни. Тяжелые массы белых или серых туч, увеличивающиеся в размере и быстро плывущие по небу, обещают грозу. Равномерно серое небо с темными низкими тучами говорит о том, что скоро подует ветер и будет гроза. Если облака плывут по небу в разных направлениях или подымаются по спирали, то скоро будет гром и молния. Особая форма облаков, которая называется «барашки» и которую чаще всего можно наблюдать летом, говорит о недолгом периоде хорошей погоды. Если облака находятся высоко, то можно не бояться дождя или грома.</a:t>
            </a:r>
            <a:endParaRPr lang="ru-RU" sz="1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FF66">
            <a:alpha val="27843"/>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4"/>
            <a:ext cx="8143932" cy="571504"/>
          </a:xfrm>
          <a:noFill/>
          <a:ln/>
          <a:effectLst>
            <a:innerShdw blurRad="114300">
              <a:prstClr val="black"/>
            </a:innerShdw>
          </a:effectLst>
        </p:spPr>
        <p:txBody>
          <a:bodyPr rtlCol="0">
            <a:normAutofit/>
          </a:bodyPr>
          <a:lstStyle/>
          <a:p>
            <a:pPr fontAlgn="auto">
              <a:spcAft>
                <a:spcPts val="0"/>
              </a:spcAft>
              <a:defRPr/>
            </a:pPr>
            <a:r>
              <a:rPr lang="ru-RU" sz="2200" b="1" dirty="0" smtClean="0">
                <a:latin typeface="Georgia" pitchFamily="18" charset="0"/>
              </a:rPr>
              <a:t>Погода и климат</a:t>
            </a:r>
          </a:p>
        </p:txBody>
      </p:sp>
      <p:sp>
        <p:nvSpPr>
          <p:cNvPr id="3078" name="Содержимое 13"/>
          <p:cNvSpPr>
            <a:spLocks noGrp="1"/>
          </p:cNvSpPr>
          <p:nvPr>
            <p:ph sz="half" idx="2"/>
          </p:nvPr>
        </p:nvSpPr>
        <p:spPr>
          <a:xfrm>
            <a:off x="428596" y="750664"/>
            <a:ext cx="8572560" cy="5893046"/>
          </a:xfrm>
        </p:spPr>
        <p:txBody>
          <a:bodyPr/>
          <a:lstStyle/>
          <a:p>
            <a:pPr marL="0" indent="0">
              <a:buNone/>
            </a:pPr>
            <a:r>
              <a:rPr lang="ru-RU" sz="2200" b="1" i="1" dirty="0" smtClean="0">
                <a:latin typeface="Georgia" pitchFamily="18" charset="0"/>
              </a:rPr>
              <a:t>Народные приметы погоды. Небесные светила и атмосферные явления.</a:t>
            </a:r>
          </a:p>
          <a:p>
            <a:pPr marL="0">
              <a:buNone/>
            </a:pPr>
            <a:r>
              <a:rPr lang="ru-RU" sz="2000" b="1" i="1" dirty="0" smtClean="0">
                <a:latin typeface="Georgia" pitchFamily="18" charset="0"/>
              </a:rPr>
              <a:t>Приметы о ветре. </a:t>
            </a:r>
            <a:r>
              <a:rPr lang="ru-RU" sz="2000" i="1" dirty="0" smtClean="0">
                <a:latin typeface="Georgia" pitchFamily="18" charset="0"/>
              </a:rPr>
              <a:t>Если северный ветер, который дул в течение нескольких дней, прекращается, то можно надеяться на определенный период хорошей погоды. Если ветер дует с юго-востока, то скоро будет дождь. Если неожиданно спокойным летним вечером налетает порыв ветра, то вскоре послышится гром. Если посреди необычно жаркой погоды неожиданно поднимается ветер, то он предсказывает грозу. В Шотландии считают, что если ветер дует с севера, то скоро будет град; если ветер дует с запада, то будет ливень; если с юга, то погода будет хорошей, а если с востока, то будет холодно и выпадет снег. В Англии считают, что ветер с востока не несет ничего хорошего «ни человеку, ни зверю», а ветер с запада самый сильный. Ветер с юга предвещает засуху. Во время северного ветра «рыбак не выходит из дому».</a:t>
            </a:r>
            <a:endParaRPr lang="ru-RU" dirty="0" smtClean="0"/>
          </a:p>
        </p:txBody>
      </p:sp>
      <p:pic>
        <p:nvPicPr>
          <p:cNvPr id="7" name="Рисунок 6" descr="12_35.jpg"/>
          <p:cNvPicPr>
            <a:picLocks noChangeAspect="1"/>
          </p:cNvPicPr>
          <p:nvPr/>
        </p:nvPicPr>
        <p:blipFill>
          <a:blip r:embed="rId2"/>
          <a:srcRect/>
          <a:stretch>
            <a:fillRect/>
          </a:stretch>
        </p:blipFill>
        <p:spPr bwMode="auto">
          <a:xfrm flipH="1">
            <a:off x="161516" y="142852"/>
            <a:ext cx="838584"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 name="Рисунок 9" descr="12_35.jpg"/>
          <p:cNvPicPr>
            <a:picLocks noChangeAspect="1"/>
          </p:cNvPicPr>
          <p:nvPr/>
        </p:nvPicPr>
        <p:blipFill>
          <a:blip r:embed="rId3"/>
          <a:stretch>
            <a:fillRect/>
          </a:stretch>
        </p:blipFill>
        <p:spPr bwMode="auto">
          <a:xfrm>
            <a:off x="175028" y="142852"/>
            <a:ext cx="811560"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FF66">
            <a:alpha val="27843"/>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4"/>
            <a:ext cx="8143932" cy="571504"/>
          </a:xfrm>
          <a:noFill/>
          <a:ln/>
          <a:effectLst>
            <a:innerShdw blurRad="114300">
              <a:prstClr val="black"/>
            </a:innerShdw>
          </a:effectLst>
        </p:spPr>
        <p:txBody>
          <a:bodyPr rtlCol="0">
            <a:normAutofit/>
          </a:bodyPr>
          <a:lstStyle/>
          <a:p>
            <a:pPr fontAlgn="auto">
              <a:spcAft>
                <a:spcPts val="0"/>
              </a:spcAft>
              <a:defRPr/>
            </a:pPr>
            <a:r>
              <a:rPr lang="ru-RU" sz="2200" b="1" dirty="0" smtClean="0">
                <a:latin typeface="Georgia" pitchFamily="18" charset="0"/>
              </a:rPr>
              <a:t>Погода и климат</a:t>
            </a:r>
          </a:p>
        </p:txBody>
      </p:sp>
      <p:sp>
        <p:nvSpPr>
          <p:cNvPr id="3078" name="Содержимое 13"/>
          <p:cNvSpPr>
            <a:spLocks noGrp="1"/>
          </p:cNvSpPr>
          <p:nvPr>
            <p:ph sz="half" idx="2"/>
          </p:nvPr>
        </p:nvSpPr>
        <p:spPr>
          <a:xfrm>
            <a:off x="428596" y="750664"/>
            <a:ext cx="8572560" cy="5893046"/>
          </a:xfrm>
        </p:spPr>
        <p:txBody>
          <a:bodyPr/>
          <a:lstStyle/>
          <a:p>
            <a:pPr marL="0" indent="0">
              <a:buNone/>
            </a:pPr>
            <a:r>
              <a:rPr lang="ru-RU" sz="2200" b="1" i="1" dirty="0" smtClean="0">
                <a:latin typeface="Georgia" pitchFamily="18" charset="0"/>
              </a:rPr>
              <a:t>Народные приметы погоды. Небесные светила и атмосферные явления.</a:t>
            </a:r>
          </a:p>
          <a:p>
            <a:pPr marL="0">
              <a:buNone/>
            </a:pPr>
            <a:r>
              <a:rPr lang="ru-RU" sz="2000" b="1" i="1" dirty="0" smtClean="0">
                <a:latin typeface="Georgia" pitchFamily="18" charset="0"/>
              </a:rPr>
              <a:t>Приметы о громе, молнии и радуге</a:t>
            </a:r>
            <a:r>
              <a:rPr lang="ru-RU" sz="2000" i="1" dirty="0" smtClean="0">
                <a:latin typeface="Georgia" pitchFamily="18" charset="0"/>
              </a:rPr>
              <a:t>. Если вечером ясного дня по небу пробегает молния без грома, то можно с уверенностью предсказывать хорошую погоду. Гром вечером – несколько очень мокрых и душных дней. Старая примета, что весенний гром несет за собой дождь, подтверждена метеорологами, как и та, что гром зимой обещает чудесное лето. Если вдруг с довольно ясного неба падают капли дождя, то он будет продолжаться с промежутками. Если дождь идет ранним утром, то к полудню установится хорошая погода. Радуга во время дождя говорит о том, что он скоро закончится. Если радуга быстро исчезает, то дождь вот-вот перестанет идти. О радуге говорят то же самое, что и о красном цвете неба, – утром это «беспокойство» для пастуха, а вечером – «радость». Один старый пастух утверждал, что эта примета ни разу его не подводила.</a:t>
            </a:r>
            <a:endParaRPr lang="ru-RU" dirty="0" smtClean="0"/>
          </a:p>
        </p:txBody>
      </p:sp>
      <p:pic>
        <p:nvPicPr>
          <p:cNvPr id="7" name="Рисунок 6" descr="12_35.jpg"/>
          <p:cNvPicPr>
            <a:picLocks noChangeAspect="1"/>
          </p:cNvPicPr>
          <p:nvPr/>
        </p:nvPicPr>
        <p:blipFill>
          <a:blip r:embed="rId2"/>
          <a:srcRect/>
          <a:stretch>
            <a:fillRect/>
          </a:stretch>
        </p:blipFill>
        <p:spPr bwMode="auto">
          <a:xfrm flipH="1">
            <a:off x="161516" y="142852"/>
            <a:ext cx="838584"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 name="Рисунок 9" descr="12_35.jpg"/>
          <p:cNvPicPr>
            <a:picLocks noChangeAspect="1"/>
          </p:cNvPicPr>
          <p:nvPr/>
        </p:nvPicPr>
        <p:blipFill>
          <a:blip r:embed="rId3"/>
          <a:stretch>
            <a:fillRect/>
          </a:stretch>
        </p:blipFill>
        <p:spPr bwMode="auto">
          <a:xfrm>
            <a:off x="175028" y="142852"/>
            <a:ext cx="811560"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FF66">
            <a:alpha val="27843"/>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4"/>
            <a:ext cx="8143932" cy="571504"/>
          </a:xfrm>
          <a:noFill/>
          <a:ln/>
          <a:effectLst>
            <a:innerShdw blurRad="114300">
              <a:prstClr val="black"/>
            </a:innerShdw>
          </a:effectLst>
        </p:spPr>
        <p:txBody>
          <a:bodyPr rtlCol="0">
            <a:normAutofit/>
          </a:bodyPr>
          <a:lstStyle/>
          <a:p>
            <a:pPr fontAlgn="auto">
              <a:spcAft>
                <a:spcPts val="0"/>
              </a:spcAft>
              <a:defRPr/>
            </a:pPr>
            <a:r>
              <a:rPr lang="ru-RU" sz="2200" b="1" dirty="0" smtClean="0">
                <a:latin typeface="Georgia" pitchFamily="18" charset="0"/>
              </a:rPr>
              <a:t>Погода и климат</a:t>
            </a:r>
          </a:p>
        </p:txBody>
      </p:sp>
      <p:sp>
        <p:nvSpPr>
          <p:cNvPr id="3078" name="Содержимое 13"/>
          <p:cNvSpPr>
            <a:spLocks noGrp="1"/>
          </p:cNvSpPr>
          <p:nvPr>
            <p:ph sz="half" idx="2"/>
          </p:nvPr>
        </p:nvSpPr>
        <p:spPr>
          <a:xfrm>
            <a:off x="428596" y="750664"/>
            <a:ext cx="8572560" cy="5893046"/>
          </a:xfrm>
        </p:spPr>
        <p:txBody>
          <a:bodyPr/>
          <a:lstStyle/>
          <a:p>
            <a:pPr marL="0" indent="0">
              <a:buNone/>
            </a:pPr>
            <a:r>
              <a:rPr lang="ru-RU" sz="2200" b="1" i="1" dirty="0" smtClean="0">
                <a:latin typeface="Georgia" pitchFamily="18" charset="0"/>
              </a:rPr>
              <a:t>Народные приметы погоды. Небесные светила и атмосферные явления.</a:t>
            </a:r>
          </a:p>
          <a:p>
            <a:pPr marL="0">
              <a:buNone/>
            </a:pPr>
            <a:r>
              <a:rPr lang="ru-RU" sz="2000" b="1" i="1" dirty="0" smtClean="0">
                <a:latin typeface="Georgia" pitchFamily="18" charset="0"/>
              </a:rPr>
              <a:t>Приметы о тумане и росе. </a:t>
            </a:r>
            <a:r>
              <a:rPr lang="ru-RU" sz="2000" i="1" dirty="0" smtClean="0">
                <a:latin typeface="Georgia" pitchFamily="18" charset="0"/>
              </a:rPr>
              <a:t>Если вершины холмов скрыты туманом, то ожидается дождь. Туман, рано утром поднимающийся над ровными полями или лугами, предвещает ясный и солнечный день. Обширный туман, появившийся до рассвета во время полнолуния, предсказывает длительный период хорошей погоды. Сырой и липкий туман, уносимый ветром, безошибочно предвещает дождь. Если слабый туман легко рассеивается и не скапливается в ложбинах, можно надеяться на несколько сухих и ясных дней. Обильная роса на закате теплого летнего или осеннего дня говорит о ясном утре. Если вечером после теплого дня не скапливается роса, то на следующий день неизбежно пойдет дождь. Небольшая дымка над поверхностью озера или реки, касающаяся берегов, предвещает солнечные дни.</a:t>
            </a:r>
          </a:p>
        </p:txBody>
      </p:sp>
      <p:pic>
        <p:nvPicPr>
          <p:cNvPr id="7" name="Рисунок 6" descr="12_35.jpg"/>
          <p:cNvPicPr>
            <a:picLocks noChangeAspect="1"/>
          </p:cNvPicPr>
          <p:nvPr/>
        </p:nvPicPr>
        <p:blipFill>
          <a:blip r:embed="rId2"/>
          <a:srcRect/>
          <a:stretch>
            <a:fillRect/>
          </a:stretch>
        </p:blipFill>
        <p:spPr bwMode="auto">
          <a:xfrm flipH="1">
            <a:off x="161516" y="142852"/>
            <a:ext cx="838584"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 name="Рисунок 9" descr="12_35.jpg"/>
          <p:cNvPicPr>
            <a:picLocks noChangeAspect="1"/>
          </p:cNvPicPr>
          <p:nvPr/>
        </p:nvPicPr>
        <p:blipFill>
          <a:blip r:embed="rId3"/>
          <a:stretch>
            <a:fillRect/>
          </a:stretch>
        </p:blipFill>
        <p:spPr bwMode="auto">
          <a:xfrm>
            <a:off x="175028" y="142852"/>
            <a:ext cx="811560"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FF66">
            <a:alpha val="27843"/>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4"/>
            <a:ext cx="8143932" cy="571504"/>
          </a:xfrm>
          <a:noFill/>
          <a:ln/>
          <a:effectLst>
            <a:innerShdw blurRad="114300">
              <a:prstClr val="black"/>
            </a:innerShdw>
          </a:effectLst>
        </p:spPr>
        <p:txBody>
          <a:bodyPr rtlCol="0">
            <a:normAutofit/>
          </a:bodyPr>
          <a:lstStyle/>
          <a:p>
            <a:pPr fontAlgn="auto">
              <a:spcAft>
                <a:spcPts val="0"/>
              </a:spcAft>
              <a:defRPr/>
            </a:pPr>
            <a:r>
              <a:rPr lang="ru-RU" sz="2200" b="1" dirty="0" smtClean="0">
                <a:latin typeface="Georgia" pitchFamily="18" charset="0"/>
              </a:rPr>
              <a:t>Погода и климат</a:t>
            </a:r>
          </a:p>
        </p:txBody>
      </p:sp>
      <p:sp>
        <p:nvSpPr>
          <p:cNvPr id="3078" name="Содержимое 13"/>
          <p:cNvSpPr>
            <a:spLocks noGrp="1"/>
          </p:cNvSpPr>
          <p:nvPr>
            <p:ph sz="half" idx="2"/>
          </p:nvPr>
        </p:nvSpPr>
        <p:spPr>
          <a:xfrm>
            <a:off x="428596" y="750664"/>
            <a:ext cx="8572560" cy="5893046"/>
          </a:xfrm>
        </p:spPr>
        <p:txBody>
          <a:bodyPr/>
          <a:lstStyle/>
          <a:p>
            <a:pPr marL="0" indent="0">
              <a:buNone/>
            </a:pPr>
            <a:r>
              <a:rPr lang="ru-RU" sz="2200" b="1" i="1" dirty="0" smtClean="0">
                <a:latin typeface="Georgia" pitchFamily="18" charset="0"/>
              </a:rPr>
              <a:t>Народные приметы погоды. Небесные светила и атмосферные явления.</a:t>
            </a:r>
          </a:p>
          <a:p>
            <a:pPr marL="0" indent="0">
              <a:buNone/>
            </a:pPr>
            <a:r>
              <a:rPr lang="ru-RU" sz="2000" b="1" i="1" dirty="0" smtClean="0">
                <a:latin typeface="Georgia" pitchFamily="18" charset="0"/>
              </a:rPr>
              <a:t>Приметы о цвете неба. </a:t>
            </a:r>
            <a:r>
              <a:rPr lang="ru-RU" sz="2000" i="1" dirty="0" smtClean="0">
                <a:latin typeface="Georgia" pitchFamily="18" charset="0"/>
              </a:rPr>
              <a:t>Если на закате Солнца восточная часть неба залита малиновым светом, то скоро подует сильный ветер. Красное небо на западе во время заката говорит о хорошей погоде на следующее утро. Красное небо во время восхода летом предвещает сильный дождь и ветер. Если красная юго-восточная часть неба, то это тоже предвещает дождь. Зеленоватое небо, просвечивающее сквозь тучи во время дождя, предсказывает его усиление. Если после заката небо кажется зеленоватым, то ожидаются дожди и ветер, согласно старому изречению «зеленое небо – чертова погода». Темное серое небо и южный ветер – к похолоданию. Ясное и чистое небо летним утром говорит о том, что через несколько часов появятся дождевые облака; но если в это время видны небольшие облака, то день будет хорошим.</a:t>
            </a:r>
            <a:endParaRPr lang="ru-RU" sz="2000" dirty="0" smtClean="0"/>
          </a:p>
        </p:txBody>
      </p:sp>
      <p:pic>
        <p:nvPicPr>
          <p:cNvPr id="7" name="Рисунок 6" descr="12_35.jpg"/>
          <p:cNvPicPr>
            <a:picLocks noChangeAspect="1"/>
          </p:cNvPicPr>
          <p:nvPr/>
        </p:nvPicPr>
        <p:blipFill>
          <a:blip r:embed="rId2"/>
          <a:srcRect/>
          <a:stretch>
            <a:fillRect/>
          </a:stretch>
        </p:blipFill>
        <p:spPr bwMode="auto">
          <a:xfrm flipH="1">
            <a:off x="161516" y="142852"/>
            <a:ext cx="838584"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 name="Рисунок 9" descr="12_35.jpg"/>
          <p:cNvPicPr>
            <a:picLocks noChangeAspect="1"/>
          </p:cNvPicPr>
          <p:nvPr/>
        </p:nvPicPr>
        <p:blipFill>
          <a:blip r:embed="rId3"/>
          <a:stretch>
            <a:fillRect/>
          </a:stretch>
        </p:blipFill>
        <p:spPr bwMode="auto">
          <a:xfrm>
            <a:off x="175028" y="142852"/>
            <a:ext cx="811560"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FF66">
            <a:alpha val="27843"/>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4"/>
            <a:ext cx="8143932" cy="571504"/>
          </a:xfrm>
          <a:noFill/>
          <a:ln/>
          <a:effectLst>
            <a:innerShdw blurRad="114300">
              <a:prstClr val="black"/>
            </a:innerShdw>
          </a:effectLst>
        </p:spPr>
        <p:txBody>
          <a:bodyPr rtlCol="0">
            <a:normAutofit/>
          </a:bodyPr>
          <a:lstStyle/>
          <a:p>
            <a:pPr fontAlgn="auto">
              <a:spcAft>
                <a:spcPts val="0"/>
              </a:spcAft>
              <a:defRPr/>
            </a:pPr>
            <a:r>
              <a:rPr lang="ru-RU" sz="2200" b="1" dirty="0" smtClean="0">
                <a:latin typeface="Georgia" pitchFamily="18" charset="0"/>
              </a:rPr>
              <a:t>Погода и климат</a:t>
            </a:r>
          </a:p>
        </p:txBody>
      </p:sp>
      <p:sp>
        <p:nvSpPr>
          <p:cNvPr id="3078" name="Содержимое 13"/>
          <p:cNvSpPr>
            <a:spLocks noGrp="1"/>
          </p:cNvSpPr>
          <p:nvPr>
            <p:ph sz="half" idx="2"/>
          </p:nvPr>
        </p:nvSpPr>
        <p:spPr>
          <a:xfrm>
            <a:off x="428596" y="750664"/>
            <a:ext cx="8572560" cy="5893046"/>
          </a:xfrm>
        </p:spPr>
        <p:txBody>
          <a:bodyPr/>
          <a:lstStyle/>
          <a:p>
            <a:pPr marL="0" indent="0">
              <a:buNone/>
            </a:pPr>
            <a:r>
              <a:rPr lang="ru-RU" sz="2200" b="1" i="1" dirty="0" smtClean="0">
                <a:latin typeface="Georgia" pitchFamily="18" charset="0"/>
              </a:rPr>
              <a:t>Народные приметы погоды. Месяцы года.</a:t>
            </a:r>
          </a:p>
          <a:p>
            <a:pPr marL="0" indent="0">
              <a:buNone/>
            </a:pPr>
            <a:r>
              <a:rPr lang="ru-RU" sz="1800" b="1" i="1" dirty="0" smtClean="0">
                <a:latin typeface="Georgia" pitchFamily="18" charset="0"/>
              </a:rPr>
              <a:t> Январь</a:t>
            </a:r>
            <a:r>
              <a:rPr lang="ru-RU" sz="1800" i="1" dirty="0" smtClean="0">
                <a:latin typeface="Georgia" pitchFamily="18" charset="0"/>
              </a:rPr>
              <a:t>. В январе белые облака – к морозу. Облака идут против ветра – к снегу. Звезды очень яркие и искрятся – к сильным холодам. Если вокруг Луны покажется красный круг – будет ясная и ветреная погода. Два таких круга или один, но тусклый, предвещают мороз. Туманный круг около Солнца – к метели. Кольцо вокруг Солнца – к ненастью. Ясная круторогая Луна – к стуже. Если стекла на окнах запотели – к теплу. Морозные узоры на стекле ветками вверх – к морозу, наклонились – к оттепели. Холодные январи подряд почти не повторяются – если в прошлом году был теплым, то в этом году будет холоднее.</a:t>
            </a:r>
          </a:p>
          <a:p>
            <a:pPr marL="0" indent="0">
              <a:buNone/>
            </a:pPr>
            <a:r>
              <a:rPr lang="ru-RU" sz="1800" b="1" i="1" dirty="0" smtClean="0">
                <a:latin typeface="Georgia" pitchFamily="18" charset="0"/>
              </a:rPr>
              <a:t>Февраль</a:t>
            </a:r>
            <a:r>
              <a:rPr lang="ru-RU" sz="1800" i="1" dirty="0" smtClean="0">
                <a:latin typeface="Georgia" pitchFamily="18" charset="0"/>
              </a:rPr>
              <a:t>. Если воробьи забираются в хворост, вдруг начинают собирать пух и перья и тащат их в свои гнезда, укрытия; с утра пищат синицы – жди усиления мороза. Птицы сидят на верхушках деревьев – жди холодов, на нижних ветках – к теплу; на мороз около домов поют или роются в снегу – к сырой погоде. Зайцы держаться близ жилья – к морозу. Во время мороза белка покидает гнездо, спускается с дерева – к оттепели. Если ночью был иней – днем снег не выпадет. Чистый закат Солнца в морозную погоду – морозы и дальше будут.</a:t>
            </a:r>
          </a:p>
        </p:txBody>
      </p:sp>
      <p:pic>
        <p:nvPicPr>
          <p:cNvPr id="7" name="Рисунок 6" descr="12_35.jpg"/>
          <p:cNvPicPr>
            <a:picLocks noChangeAspect="1"/>
          </p:cNvPicPr>
          <p:nvPr/>
        </p:nvPicPr>
        <p:blipFill>
          <a:blip r:embed="rId2"/>
          <a:srcRect/>
          <a:stretch>
            <a:fillRect/>
          </a:stretch>
        </p:blipFill>
        <p:spPr bwMode="auto">
          <a:xfrm flipH="1">
            <a:off x="161516" y="142852"/>
            <a:ext cx="838584"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 name="Рисунок 9" descr="12_35.jpg"/>
          <p:cNvPicPr>
            <a:picLocks noChangeAspect="1"/>
          </p:cNvPicPr>
          <p:nvPr/>
        </p:nvPicPr>
        <p:blipFill>
          <a:blip r:embed="rId3"/>
          <a:stretch>
            <a:fillRect/>
          </a:stretch>
        </p:blipFill>
        <p:spPr bwMode="auto">
          <a:xfrm>
            <a:off x="175028" y="142852"/>
            <a:ext cx="811560"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FF66">
            <a:alpha val="27843"/>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4"/>
            <a:ext cx="8143932" cy="571504"/>
          </a:xfrm>
          <a:noFill/>
          <a:ln/>
          <a:effectLst>
            <a:innerShdw blurRad="114300">
              <a:prstClr val="black"/>
            </a:innerShdw>
          </a:effectLst>
        </p:spPr>
        <p:txBody>
          <a:bodyPr rtlCol="0">
            <a:normAutofit/>
          </a:bodyPr>
          <a:lstStyle/>
          <a:p>
            <a:pPr fontAlgn="auto">
              <a:spcAft>
                <a:spcPts val="0"/>
              </a:spcAft>
              <a:defRPr/>
            </a:pPr>
            <a:r>
              <a:rPr lang="ru-RU" sz="2200" b="1" dirty="0" smtClean="0">
                <a:latin typeface="Georgia" pitchFamily="18" charset="0"/>
              </a:rPr>
              <a:t>Погода и климат</a:t>
            </a:r>
          </a:p>
        </p:txBody>
      </p:sp>
      <p:sp>
        <p:nvSpPr>
          <p:cNvPr id="3078" name="Содержимое 13"/>
          <p:cNvSpPr>
            <a:spLocks noGrp="1"/>
          </p:cNvSpPr>
          <p:nvPr>
            <p:ph sz="half" idx="2"/>
          </p:nvPr>
        </p:nvSpPr>
        <p:spPr>
          <a:xfrm>
            <a:off x="428596" y="750664"/>
            <a:ext cx="8572560" cy="5893046"/>
          </a:xfrm>
        </p:spPr>
        <p:txBody>
          <a:bodyPr/>
          <a:lstStyle/>
          <a:p>
            <a:pPr marL="0" indent="0">
              <a:buNone/>
            </a:pPr>
            <a:r>
              <a:rPr lang="ru-RU" sz="2200" b="1" i="1" dirty="0" smtClean="0">
                <a:latin typeface="Georgia" pitchFamily="18" charset="0"/>
              </a:rPr>
              <a:t>Народные приметы погоды. Месяцы года.</a:t>
            </a:r>
          </a:p>
          <a:p>
            <a:pPr marL="0" indent="0">
              <a:buNone/>
            </a:pPr>
            <a:r>
              <a:rPr lang="ru-RU" sz="1800" b="1" i="1" dirty="0" smtClean="0">
                <a:latin typeface="Georgia" pitchFamily="18" charset="0"/>
              </a:rPr>
              <a:t> Март</a:t>
            </a:r>
            <a:r>
              <a:rPr lang="ru-RU" sz="1800" i="1" dirty="0" smtClean="0">
                <a:latin typeface="Georgia" pitchFamily="18" charset="0"/>
              </a:rPr>
              <a:t>. Если утром расстилается по земле туман – жди южных ветров. В пасмурную погоду не бывает утренников. Раненько март веснянку затрагивает – ненадежное тепло. Рано </a:t>
            </a:r>
            <a:r>
              <a:rPr lang="ru-RU" sz="1800" i="1" dirty="0" err="1" smtClean="0">
                <a:latin typeface="Georgia" pitchFamily="18" charset="0"/>
              </a:rPr>
              <a:t>затает</a:t>
            </a:r>
            <a:r>
              <a:rPr lang="ru-RU" sz="1800" i="1" dirty="0" smtClean="0">
                <a:latin typeface="Georgia" pitchFamily="18" charset="0"/>
              </a:rPr>
              <a:t> – долго не растает. В марте облака плывут быстро и высоко к хорошей погоде. Частые туманы в марте – к дождливому лету. Если ворона вьет гнездо низко – к небольшому разливу, высоко – к большому половодью.</a:t>
            </a:r>
          </a:p>
          <a:p>
            <a:pPr marL="0" indent="0">
              <a:buNone/>
            </a:pPr>
            <a:r>
              <a:rPr lang="ru-RU" sz="1800" b="1" i="1" dirty="0" smtClean="0">
                <a:latin typeface="Georgia" pitchFamily="18" charset="0"/>
              </a:rPr>
              <a:t>Апрель</a:t>
            </a:r>
            <a:r>
              <a:rPr lang="ru-RU" sz="1800" i="1" dirty="0" smtClean="0">
                <a:latin typeface="Georgia" pitchFamily="18" charset="0"/>
              </a:rPr>
              <a:t>. Если перелетная птица течет стаями – к дружной весне. Птицы вьют гнезда на солнечной стороне – к холодному лету, на теневой стороне – к теплому. Перелетные птицы хохлятся – к непогоде; прилетев весной, долго не щебечут к холоду; вдруг примолкли – к грозе. Гуси высоко летят – воды будет много, низко – к малой осенней воде. Днем жарко, ночью прохладно – к хорошей погоде.</a:t>
            </a:r>
          </a:p>
          <a:p>
            <a:pPr marL="0" indent="0">
              <a:buNone/>
            </a:pPr>
            <a:r>
              <a:rPr lang="ru-RU" sz="1800" b="1" i="1" dirty="0" smtClean="0">
                <a:latin typeface="Georgia" pitchFamily="18" charset="0"/>
              </a:rPr>
              <a:t>Май</a:t>
            </a:r>
            <a:r>
              <a:rPr lang="ru-RU" sz="1800" i="1" dirty="0" smtClean="0">
                <a:latin typeface="Georgia" pitchFamily="18" charset="0"/>
              </a:rPr>
              <a:t>. Чем раньше распуститься березовый лист – тем теплей будет лето. Если береза раньше ольхи распустит листья – лето будет сухое, если позже – мокрое. Если весной летит много паутины – лето будет жаркое. Комары-толкуны большими роями пляшут в воздухе – к теплу. Когда цветет черемуха, всегда холодно. Все цветы сильно пахнут к дождю.</a:t>
            </a:r>
          </a:p>
        </p:txBody>
      </p:sp>
      <p:pic>
        <p:nvPicPr>
          <p:cNvPr id="7" name="Рисунок 6" descr="12_35.jpg"/>
          <p:cNvPicPr>
            <a:picLocks noChangeAspect="1"/>
          </p:cNvPicPr>
          <p:nvPr/>
        </p:nvPicPr>
        <p:blipFill>
          <a:blip r:embed="rId2"/>
          <a:srcRect/>
          <a:stretch>
            <a:fillRect/>
          </a:stretch>
        </p:blipFill>
        <p:spPr bwMode="auto">
          <a:xfrm flipH="1">
            <a:off x="161516" y="142852"/>
            <a:ext cx="838584"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 name="Рисунок 9" descr="12_35.jpg"/>
          <p:cNvPicPr>
            <a:picLocks noChangeAspect="1"/>
          </p:cNvPicPr>
          <p:nvPr/>
        </p:nvPicPr>
        <p:blipFill>
          <a:blip r:embed="rId3"/>
          <a:stretch>
            <a:fillRect/>
          </a:stretch>
        </p:blipFill>
        <p:spPr bwMode="auto">
          <a:xfrm>
            <a:off x="175028" y="142852"/>
            <a:ext cx="811560"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FF66">
            <a:alpha val="27843"/>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4"/>
            <a:ext cx="8143932" cy="571504"/>
          </a:xfrm>
          <a:noFill/>
          <a:ln/>
          <a:effectLst>
            <a:innerShdw blurRad="114300">
              <a:prstClr val="black"/>
            </a:innerShdw>
          </a:effectLst>
        </p:spPr>
        <p:txBody>
          <a:bodyPr rtlCol="0">
            <a:normAutofit/>
          </a:bodyPr>
          <a:lstStyle/>
          <a:p>
            <a:pPr fontAlgn="auto">
              <a:spcAft>
                <a:spcPts val="0"/>
              </a:spcAft>
              <a:defRPr/>
            </a:pPr>
            <a:r>
              <a:rPr lang="ru-RU" sz="2200" b="1" dirty="0" smtClean="0">
                <a:latin typeface="Georgia" pitchFamily="18" charset="0"/>
              </a:rPr>
              <a:t>Погода и климат</a:t>
            </a:r>
          </a:p>
        </p:txBody>
      </p:sp>
      <p:sp>
        <p:nvSpPr>
          <p:cNvPr id="3078" name="Содержимое 13"/>
          <p:cNvSpPr>
            <a:spLocks noGrp="1"/>
          </p:cNvSpPr>
          <p:nvPr>
            <p:ph sz="half" idx="2"/>
          </p:nvPr>
        </p:nvSpPr>
        <p:spPr>
          <a:xfrm>
            <a:off x="4648200" y="1357298"/>
            <a:ext cx="4352956" cy="5286412"/>
          </a:xfrm>
        </p:spPr>
        <p:txBody>
          <a:bodyPr/>
          <a:lstStyle/>
          <a:p>
            <a:pPr>
              <a:buNone/>
            </a:pPr>
            <a:r>
              <a:rPr lang="ru-RU" sz="2400" b="1" i="1" dirty="0" smtClean="0">
                <a:latin typeface="Georgia" pitchFamily="18" charset="0"/>
              </a:rPr>
              <a:t>Вспомните</a:t>
            </a:r>
          </a:p>
          <a:p>
            <a:pPr marL="0">
              <a:buNone/>
            </a:pPr>
            <a:r>
              <a:rPr lang="ru-RU" sz="2000" i="1" dirty="0" smtClean="0">
                <a:latin typeface="Georgia" pitchFamily="18" charset="0"/>
              </a:rPr>
              <a:t>Какие элементы погоды вы знаете?  Расскажите о них.</a:t>
            </a:r>
          </a:p>
          <a:p>
            <a:pPr marL="0">
              <a:buNone/>
            </a:pPr>
            <a:r>
              <a:rPr lang="ru-RU" sz="2000" i="1" dirty="0" smtClean="0">
                <a:latin typeface="Georgia" pitchFamily="18" charset="0"/>
              </a:rPr>
              <a:t>Как они изменяются в нашей местности в течение года?</a:t>
            </a:r>
          </a:p>
          <a:p>
            <a:endParaRPr lang="ru-RU" dirty="0" smtClean="0"/>
          </a:p>
        </p:txBody>
      </p:sp>
      <p:pic>
        <p:nvPicPr>
          <p:cNvPr id="8" name="Содержимое 7" descr="12_35.tif"/>
          <p:cNvPicPr>
            <a:picLocks noGrp="1" noChangeAspect="1"/>
          </p:cNvPicPr>
          <p:nvPr>
            <p:ph sz="half" idx="1"/>
          </p:nvPr>
        </p:nvPicPr>
        <p:blipFill>
          <a:blip r:embed="rId2" cstate="print"/>
          <a:stretch>
            <a:fillRect/>
          </a:stretch>
        </p:blipFill>
        <p:spPr>
          <a:xfrm>
            <a:off x="285720" y="1533623"/>
            <a:ext cx="4071966" cy="2697016"/>
          </a:xfrm>
        </p:spPr>
      </p:pic>
      <p:pic>
        <p:nvPicPr>
          <p:cNvPr id="7" name="Рисунок 6" descr="12_35.jpg"/>
          <p:cNvPicPr>
            <a:picLocks noChangeAspect="1"/>
          </p:cNvPicPr>
          <p:nvPr/>
        </p:nvPicPr>
        <p:blipFill>
          <a:blip r:embed="rId3"/>
          <a:stretch>
            <a:fillRect/>
          </a:stretch>
        </p:blipFill>
        <p:spPr bwMode="auto">
          <a:xfrm>
            <a:off x="175028" y="142852"/>
            <a:ext cx="811560"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FF66">
            <a:alpha val="27843"/>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4"/>
            <a:ext cx="8143932" cy="571504"/>
          </a:xfrm>
          <a:noFill/>
          <a:ln/>
          <a:effectLst>
            <a:innerShdw blurRad="114300">
              <a:prstClr val="black"/>
            </a:innerShdw>
          </a:effectLst>
        </p:spPr>
        <p:txBody>
          <a:bodyPr rtlCol="0">
            <a:normAutofit/>
          </a:bodyPr>
          <a:lstStyle/>
          <a:p>
            <a:pPr fontAlgn="auto">
              <a:spcAft>
                <a:spcPts val="0"/>
              </a:spcAft>
              <a:defRPr/>
            </a:pPr>
            <a:r>
              <a:rPr lang="ru-RU" sz="2200" b="1" dirty="0" smtClean="0">
                <a:latin typeface="Georgia" pitchFamily="18" charset="0"/>
              </a:rPr>
              <a:t>Погода и климат</a:t>
            </a:r>
          </a:p>
        </p:txBody>
      </p:sp>
      <p:sp>
        <p:nvSpPr>
          <p:cNvPr id="3078" name="Содержимое 13"/>
          <p:cNvSpPr>
            <a:spLocks noGrp="1"/>
          </p:cNvSpPr>
          <p:nvPr>
            <p:ph sz="half" idx="2"/>
          </p:nvPr>
        </p:nvSpPr>
        <p:spPr>
          <a:xfrm>
            <a:off x="4648200" y="1357298"/>
            <a:ext cx="4352956" cy="5286412"/>
          </a:xfrm>
        </p:spPr>
        <p:txBody>
          <a:bodyPr/>
          <a:lstStyle/>
          <a:p>
            <a:pPr>
              <a:buNone/>
            </a:pPr>
            <a:r>
              <a:rPr lang="ru-RU" sz="2200" b="1" i="1" dirty="0" smtClean="0">
                <a:latin typeface="Georgia" pitchFamily="18" charset="0"/>
              </a:rPr>
              <a:t>Что такое погода?</a:t>
            </a:r>
          </a:p>
          <a:p>
            <a:pPr marL="0">
              <a:buNone/>
            </a:pPr>
            <a:r>
              <a:rPr lang="ru-RU" sz="2000" i="1" dirty="0" smtClean="0">
                <a:latin typeface="Georgia" pitchFamily="18" charset="0"/>
              </a:rPr>
              <a:t>Погода – это состояние атмосферы в данный момент времени  или короткий промежуток времени.</a:t>
            </a:r>
          </a:p>
          <a:p>
            <a:pPr marL="0">
              <a:buNone/>
            </a:pPr>
            <a:r>
              <a:rPr lang="ru-RU" sz="2000" i="1" dirty="0" smtClean="0">
                <a:latin typeface="Georgia" pitchFamily="18" charset="0"/>
              </a:rPr>
              <a:t>Погоду характеризуют по температуре, влажности, наличию и количеству осадков, облакам.</a:t>
            </a:r>
          </a:p>
          <a:p>
            <a:pPr marL="0">
              <a:buNone/>
            </a:pPr>
            <a:r>
              <a:rPr lang="ru-RU" sz="2000" i="1" dirty="0" smtClean="0">
                <a:latin typeface="Georgia" pitchFamily="18" charset="0"/>
              </a:rPr>
              <a:t>Погоду делят на три группы:</a:t>
            </a:r>
          </a:p>
          <a:p>
            <a:pPr marL="114300" indent="-457200">
              <a:buFont typeface="+mj-lt"/>
              <a:buAutoNum type="arabicPeriod"/>
            </a:pPr>
            <a:r>
              <a:rPr lang="ru-RU" sz="2000" i="1" dirty="0" smtClean="0">
                <a:latin typeface="Georgia" pitchFamily="18" charset="0"/>
              </a:rPr>
              <a:t>Морозные;</a:t>
            </a:r>
          </a:p>
          <a:p>
            <a:pPr marL="114300" indent="-457200">
              <a:buFont typeface="+mj-lt"/>
              <a:buAutoNum type="arabicPeriod"/>
            </a:pPr>
            <a:r>
              <a:rPr lang="ru-RU" sz="2000" i="1" dirty="0" smtClean="0">
                <a:latin typeface="Georgia" pitchFamily="18" charset="0"/>
              </a:rPr>
              <a:t>С  переходом через ноль;</a:t>
            </a:r>
          </a:p>
          <a:p>
            <a:pPr marL="114300" indent="-457200">
              <a:buFont typeface="+mj-lt"/>
              <a:buAutoNum type="arabicPeriod"/>
            </a:pPr>
            <a:r>
              <a:rPr lang="ru-RU" sz="2000" i="1" dirty="0" smtClean="0">
                <a:latin typeface="Georgia" pitchFamily="18" charset="0"/>
              </a:rPr>
              <a:t>Безморозные.</a:t>
            </a:r>
          </a:p>
          <a:p>
            <a:pPr marL="0">
              <a:buNone/>
            </a:pPr>
            <a:endParaRPr lang="ru-RU" sz="2000" i="1" dirty="0" smtClean="0">
              <a:latin typeface="Georgia" pitchFamily="18" charset="0"/>
            </a:endParaRPr>
          </a:p>
          <a:p>
            <a:endParaRPr lang="ru-RU" dirty="0" smtClean="0"/>
          </a:p>
        </p:txBody>
      </p:sp>
      <p:pic>
        <p:nvPicPr>
          <p:cNvPr id="8" name="Содержимое 7" descr="12_35.tif"/>
          <p:cNvPicPr>
            <a:picLocks noGrp="1" noChangeAspect="1"/>
          </p:cNvPicPr>
          <p:nvPr>
            <p:ph sz="half" idx="1"/>
          </p:nvPr>
        </p:nvPicPr>
        <p:blipFill>
          <a:blip r:embed="rId2"/>
          <a:stretch>
            <a:fillRect/>
          </a:stretch>
        </p:blipFill>
        <p:spPr>
          <a:xfrm>
            <a:off x="531146" y="1541108"/>
            <a:ext cx="3581113" cy="2682046"/>
          </a:xfrm>
        </p:spPr>
      </p:pic>
      <p:pic>
        <p:nvPicPr>
          <p:cNvPr id="7" name="Рисунок 6" descr="12_35.jpg"/>
          <p:cNvPicPr>
            <a:picLocks noChangeAspect="1"/>
          </p:cNvPicPr>
          <p:nvPr/>
        </p:nvPicPr>
        <p:blipFill>
          <a:blip r:embed="rId3"/>
          <a:srcRect/>
          <a:stretch>
            <a:fillRect/>
          </a:stretch>
        </p:blipFill>
        <p:spPr bwMode="auto">
          <a:xfrm flipH="1">
            <a:off x="161516" y="142852"/>
            <a:ext cx="838584"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TextBox 5"/>
          <p:cNvSpPr txBox="1"/>
          <p:nvPr/>
        </p:nvSpPr>
        <p:spPr>
          <a:xfrm>
            <a:off x="782611" y="4643446"/>
            <a:ext cx="3075009" cy="369332"/>
          </a:xfrm>
          <a:prstGeom prst="rect">
            <a:avLst/>
          </a:prstGeom>
          <a:noFill/>
        </p:spPr>
        <p:txBody>
          <a:bodyPr wrap="none" rtlCol="0">
            <a:spAutoFit/>
          </a:bodyPr>
          <a:lstStyle/>
          <a:p>
            <a:pPr algn="ctr"/>
            <a:r>
              <a:rPr lang="ru-RU" dirty="0" smtClean="0"/>
              <a:t>Слоисто-дождевые облака</a:t>
            </a:r>
            <a:endParaRPr lang="ru-RU" dirty="0"/>
          </a:p>
        </p:txBody>
      </p:sp>
      <p:pic>
        <p:nvPicPr>
          <p:cNvPr id="10" name="Рисунок 9" descr="12_35.jpg"/>
          <p:cNvPicPr>
            <a:picLocks noChangeAspect="1"/>
          </p:cNvPicPr>
          <p:nvPr/>
        </p:nvPicPr>
        <p:blipFill>
          <a:blip r:embed="rId4"/>
          <a:stretch>
            <a:fillRect/>
          </a:stretch>
        </p:blipFill>
        <p:spPr bwMode="auto">
          <a:xfrm>
            <a:off x="175028" y="142852"/>
            <a:ext cx="811560"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FF66">
            <a:alpha val="27843"/>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4"/>
            <a:ext cx="8143932" cy="571504"/>
          </a:xfrm>
          <a:noFill/>
          <a:ln/>
          <a:effectLst>
            <a:innerShdw blurRad="114300">
              <a:prstClr val="black"/>
            </a:innerShdw>
          </a:effectLst>
        </p:spPr>
        <p:txBody>
          <a:bodyPr rtlCol="0">
            <a:normAutofit/>
          </a:bodyPr>
          <a:lstStyle/>
          <a:p>
            <a:pPr fontAlgn="auto">
              <a:spcAft>
                <a:spcPts val="0"/>
              </a:spcAft>
              <a:defRPr/>
            </a:pPr>
            <a:r>
              <a:rPr lang="ru-RU" sz="2200" b="1" dirty="0" smtClean="0">
                <a:latin typeface="Georgia" pitchFamily="18" charset="0"/>
              </a:rPr>
              <a:t>Погода и климат</a:t>
            </a:r>
          </a:p>
        </p:txBody>
      </p:sp>
      <p:sp>
        <p:nvSpPr>
          <p:cNvPr id="3078" name="Содержимое 13"/>
          <p:cNvSpPr>
            <a:spLocks noGrp="1"/>
          </p:cNvSpPr>
          <p:nvPr>
            <p:ph sz="half" idx="2"/>
          </p:nvPr>
        </p:nvSpPr>
        <p:spPr>
          <a:xfrm>
            <a:off x="4648200" y="750664"/>
            <a:ext cx="4352956" cy="5893046"/>
          </a:xfrm>
        </p:spPr>
        <p:txBody>
          <a:bodyPr/>
          <a:lstStyle/>
          <a:p>
            <a:pPr>
              <a:buNone/>
            </a:pPr>
            <a:r>
              <a:rPr lang="ru-RU" sz="2200" b="1" i="1" dirty="0" smtClean="0">
                <a:latin typeface="Georgia" pitchFamily="18" charset="0"/>
              </a:rPr>
              <a:t>Что такое погода?</a:t>
            </a:r>
          </a:p>
          <a:p>
            <a:pPr marL="0">
              <a:buNone/>
            </a:pPr>
            <a:r>
              <a:rPr lang="ru-RU" sz="2000" i="1" dirty="0" smtClean="0">
                <a:latin typeface="Georgia" pitchFamily="18" charset="0"/>
              </a:rPr>
              <a:t>Наблюдения за погодой ведут на метеостанциях и с метеорологических спутников.</a:t>
            </a:r>
          </a:p>
          <a:p>
            <a:pPr marL="0">
              <a:buNone/>
            </a:pPr>
            <a:r>
              <a:rPr lang="ru-RU" sz="2000" i="1" dirty="0" smtClean="0">
                <a:latin typeface="Georgia" pitchFamily="18" charset="0"/>
              </a:rPr>
              <a:t>Данные обобщают и составляют прогноз погоды.</a:t>
            </a:r>
          </a:p>
          <a:p>
            <a:pPr marL="0">
              <a:buNone/>
            </a:pPr>
            <a:r>
              <a:rPr lang="ru-RU" sz="2000" i="1" dirty="0" smtClean="0">
                <a:latin typeface="Georgia" pitchFamily="18" charset="0"/>
              </a:rPr>
              <a:t>Прогнозы делят на краткосрочные и долгосрочные.</a:t>
            </a:r>
          </a:p>
          <a:p>
            <a:pPr marL="0">
              <a:buNone/>
            </a:pPr>
            <a:r>
              <a:rPr lang="ru-RU" sz="2000" i="1" dirty="0" smtClean="0">
                <a:latin typeface="Georgia" pitchFamily="18" charset="0"/>
              </a:rPr>
              <a:t>В Воронежской области наблюдения за погодой ведут с 1888 года. Сейчас в области 9 метеостанций (Анна, Богучар, Борисоглебск, Воронеж, Калач, Каменная степь, Лиски, Нижнедевицк, Павловск), и </a:t>
            </a:r>
            <a:r>
              <a:rPr lang="ru-RU" sz="2000" i="1" dirty="0" err="1" smtClean="0">
                <a:latin typeface="Georgia" pitchFamily="18" charset="0"/>
              </a:rPr>
              <a:t>метеопост</a:t>
            </a:r>
            <a:r>
              <a:rPr lang="ru-RU" sz="2000" i="1" dirty="0" smtClean="0">
                <a:latin typeface="Georgia" pitchFamily="18" charset="0"/>
              </a:rPr>
              <a:t> в Новохопёрске. Ранее наблюдения велись в  42 пунктах.</a:t>
            </a:r>
          </a:p>
          <a:p>
            <a:pPr marL="0">
              <a:buNone/>
            </a:pPr>
            <a:endParaRPr lang="ru-RU" sz="2000" i="1" dirty="0" smtClean="0">
              <a:latin typeface="Georgia" pitchFamily="18" charset="0"/>
            </a:endParaRPr>
          </a:p>
          <a:p>
            <a:pPr marL="0">
              <a:buNone/>
            </a:pPr>
            <a:endParaRPr lang="ru-RU" sz="2000" i="1" dirty="0" smtClean="0">
              <a:latin typeface="Georgia" pitchFamily="18" charset="0"/>
            </a:endParaRPr>
          </a:p>
          <a:p>
            <a:pPr marL="0">
              <a:buNone/>
            </a:pPr>
            <a:endParaRPr lang="ru-RU" sz="2000" i="1" dirty="0" smtClean="0">
              <a:latin typeface="Georgia" pitchFamily="18" charset="0"/>
            </a:endParaRPr>
          </a:p>
          <a:p>
            <a:endParaRPr lang="ru-RU" dirty="0" smtClean="0"/>
          </a:p>
        </p:txBody>
      </p:sp>
      <p:pic>
        <p:nvPicPr>
          <p:cNvPr id="8" name="Содержимое 7" descr="12_35.tif"/>
          <p:cNvPicPr>
            <a:picLocks noGrp="1" noChangeAspect="1"/>
          </p:cNvPicPr>
          <p:nvPr>
            <p:ph sz="half" idx="1"/>
          </p:nvPr>
        </p:nvPicPr>
        <p:blipFill>
          <a:blip r:embed="rId2"/>
          <a:stretch>
            <a:fillRect/>
          </a:stretch>
        </p:blipFill>
        <p:spPr>
          <a:xfrm>
            <a:off x="469831" y="1660586"/>
            <a:ext cx="3703743" cy="2443090"/>
          </a:xfrm>
        </p:spPr>
      </p:pic>
      <p:pic>
        <p:nvPicPr>
          <p:cNvPr id="7" name="Рисунок 6" descr="12_35.jpg"/>
          <p:cNvPicPr>
            <a:picLocks noChangeAspect="1"/>
          </p:cNvPicPr>
          <p:nvPr/>
        </p:nvPicPr>
        <p:blipFill>
          <a:blip r:embed="rId3"/>
          <a:srcRect/>
          <a:stretch>
            <a:fillRect/>
          </a:stretch>
        </p:blipFill>
        <p:spPr bwMode="auto">
          <a:xfrm flipH="1">
            <a:off x="161516" y="142852"/>
            <a:ext cx="838584"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TextBox 5"/>
          <p:cNvSpPr txBox="1"/>
          <p:nvPr/>
        </p:nvSpPr>
        <p:spPr>
          <a:xfrm>
            <a:off x="1000100" y="4500570"/>
            <a:ext cx="2652329" cy="369332"/>
          </a:xfrm>
          <a:prstGeom prst="rect">
            <a:avLst/>
          </a:prstGeom>
          <a:noFill/>
        </p:spPr>
        <p:txBody>
          <a:bodyPr wrap="none" rtlCol="0">
            <a:spAutoFit/>
          </a:bodyPr>
          <a:lstStyle/>
          <a:p>
            <a:pPr algn="ctr"/>
            <a:r>
              <a:rPr lang="ru-RU" dirty="0" smtClean="0"/>
              <a:t>Учебная метеостанция</a:t>
            </a:r>
            <a:endParaRPr lang="ru-RU" dirty="0"/>
          </a:p>
        </p:txBody>
      </p:sp>
      <p:pic>
        <p:nvPicPr>
          <p:cNvPr id="10" name="Рисунок 9" descr="12_35.jpg"/>
          <p:cNvPicPr>
            <a:picLocks noChangeAspect="1"/>
          </p:cNvPicPr>
          <p:nvPr/>
        </p:nvPicPr>
        <p:blipFill>
          <a:blip r:embed="rId4"/>
          <a:stretch>
            <a:fillRect/>
          </a:stretch>
        </p:blipFill>
        <p:spPr bwMode="auto">
          <a:xfrm>
            <a:off x="175028" y="142852"/>
            <a:ext cx="811560"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FF66">
            <a:alpha val="27843"/>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4"/>
            <a:ext cx="8143932" cy="571504"/>
          </a:xfrm>
          <a:noFill/>
          <a:ln/>
          <a:effectLst>
            <a:innerShdw blurRad="114300">
              <a:prstClr val="black"/>
            </a:innerShdw>
          </a:effectLst>
        </p:spPr>
        <p:txBody>
          <a:bodyPr rtlCol="0">
            <a:normAutofit/>
          </a:bodyPr>
          <a:lstStyle/>
          <a:p>
            <a:pPr fontAlgn="auto">
              <a:spcAft>
                <a:spcPts val="0"/>
              </a:spcAft>
              <a:defRPr/>
            </a:pPr>
            <a:r>
              <a:rPr lang="ru-RU" sz="2200" b="1" dirty="0" smtClean="0">
                <a:latin typeface="Georgia" pitchFamily="18" charset="0"/>
              </a:rPr>
              <a:t>Погода и климат</a:t>
            </a:r>
          </a:p>
        </p:txBody>
      </p:sp>
      <p:pic>
        <p:nvPicPr>
          <p:cNvPr id="8" name="Содержимое 7" descr="12_35.tif"/>
          <p:cNvPicPr>
            <a:picLocks noGrp="1" noChangeAspect="1"/>
          </p:cNvPicPr>
          <p:nvPr>
            <p:ph sz="half" idx="1"/>
          </p:nvPr>
        </p:nvPicPr>
        <p:blipFill>
          <a:blip r:embed="rId2" cstate="print"/>
          <a:stretch>
            <a:fillRect/>
          </a:stretch>
        </p:blipFill>
        <p:spPr>
          <a:xfrm>
            <a:off x="785786" y="1064780"/>
            <a:ext cx="3143272" cy="2081907"/>
          </a:xfrm>
        </p:spPr>
      </p:pic>
      <p:pic>
        <p:nvPicPr>
          <p:cNvPr id="7" name="Рисунок 6" descr="12_35.jpg"/>
          <p:cNvPicPr>
            <a:picLocks noChangeAspect="1"/>
          </p:cNvPicPr>
          <p:nvPr/>
        </p:nvPicPr>
        <p:blipFill>
          <a:blip r:embed="rId3"/>
          <a:srcRect/>
          <a:stretch>
            <a:fillRect/>
          </a:stretch>
        </p:blipFill>
        <p:spPr bwMode="auto">
          <a:xfrm flipH="1">
            <a:off x="161516" y="142852"/>
            <a:ext cx="838584"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TextBox 5"/>
          <p:cNvSpPr txBox="1"/>
          <p:nvPr/>
        </p:nvSpPr>
        <p:spPr>
          <a:xfrm>
            <a:off x="4074062" y="559338"/>
            <a:ext cx="1783822" cy="369332"/>
          </a:xfrm>
          <a:prstGeom prst="rect">
            <a:avLst/>
          </a:prstGeom>
          <a:noFill/>
        </p:spPr>
        <p:txBody>
          <a:bodyPr wrap="none" rtlCol="0">
            <a:spAutoFit/>
          </a:bodyPr>
          <a:lstStyle/>
          <a:p>
            <a:pPr algn="ctr"/>
            <a:r>
              <a:rPr lang="ru-RU" dirty="0" smtClean="0"/>
              <a:t>Метеостанция</a:t>
            </a:r>
            <a:endParaRPr lang="ru-RU" dirty="0"/>
          </a:p>
        </p:txBody>
      </p:sp>
      <p:pic>
        <p:nvPicPr>
          <p:cNvPr id="10" name="Рисунок 9" descr="12_35.jpg"/>
          <p:cNvPicPr>
            <a:picLocks noChangeAspect="1"/>
          </p:cNvPicPr>
          <p:nvPr/>
        </p:nvPicPr>
        <p:blipFill>
          <a:blip r:embed="rId4"/>
          <a:stretch>
            <a:fillRect/>
          </a:stretch>
        </p:blipFill>
        <p:spPr bwMode="auto">
          <a:xfrm>
            <a:off x="175028" y="142852"/>
            <a:ext cx="811560"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3" name="Содержимое 7" descr="12_35.tif"/>
          <p:cNvPicPr>
            <a:picLocks noGrp="1" noChangeAspect="1"/>
          </p:cNvPicPr>
          <p:nvPr>
            <p:ph sz="half" idx="1"/>
          </p:nvPr>
        </p:nvPicPr>
        <p:blipFill>
          <a:blip r:embed="rId5" cstate="print"/>
          <a:stretch>
            <a:fillRect/>
          </a:stretch>
        </p:blipFill>
        <p:spPr>
          <a:xfrm>
            <a:off x="785786" y="3925626"/>
            <a:ext cx="3143272" cy="2081907"/>
          </a:xfrm>
        </p:spPr>
      </p:pic>
      <p:pic>
        <p:nvPicPr>
          <p:cNvPr id="14" name="Содержимое 7" descr="12_35.tif"/>
          <p:cNvPicPr>
            <a:picLocks noGrp="1" noChangeAspect="1"/>
          </p:cNvPicPr>
          <p:nvPr>
            <p:ph sz="half" idx="1"/>
          </p:nvPr>
        </p:nvPicPr>
        <p:blipFill>
          <a:blip r:embed="rId6" cstate="print"/>
          <a:stretch>
            <a:fillRect/>
          </a:stretch>
        </p:blipFill>
        <p:spPr>
          <a:xfrm>
            <a:off x="5286380" y="1064780"/>
            <a:ext cx="3143272" cy="2081907"/>
          </a:xfrm>
        </p:spPr>
      </p:pic>
      <p:pic>
        <p:nvPicPr>
          <p:cNvPr id="15" name="Содержимое 7" descr="12_35.tif"/>
          <p:cNvPicPr>
            <a:picLocks noGrp="1" noChangeAspect="1"/>
          </p:cNvPicPr>
          <p:nvPr>
            <p:ph sz="half" idx="1"/>
          </p:nvPr>
        </p:nvPicPr>
        <p:blipFill>
          <a:blip r:embed="rId7" cstate="print"/>
          <a:stretch>
            <a:fillRect/>
          </a:stretch>
        </p:blipFill>
        <p:spPr>
          <a:xfrm>
            <a:off x="5286380" y="3925626"/>
            <a:ext cx="3143272" cy="2081907"/>
          </a:xfrm>
        </p:spPr>
      </p:pic>
      <p:sp>
        <p:nvSpPr>
          <p:cNvPr id="16" name="TextBox 15"/>
          <p:cNvSpPr txBox="1"/>
          <p:nvPr/>
        </p:nvSpPr>
        <p:spPr>
          <a:xfrm>
            <a:off x="1423538" y="3282798"/>
            <a:ext cx="1719702" cy="369332"/>
          </a:xfrm>
          <a:prstGeom prst="rect">
            <a:avLst/>
          </a:prstGeom>
          <a:noFill/>
        </p:spPr>
        <p:txBody>
          <a:bodyPr wrap="none" rtlCol="0">
            <a:spAutoFit/>
          </a:bodyPr>
          <a:lstStyle/>
          <a:p>
            <a:pPr algn="ctr"/>
            <a:r>
              <a:rPr lang="ru-RU" dirty="0" smtClean="0"/>
              <a:t>Метеостанция</a:t>
            </a:r>
            <a:endParaRPr lang="ru-RU" dirty="0"/>
          </a:p>
        </p:txBody>
      </p:sp>
      <p:sp>
        <p:nvSpPr>
          <p:cNvPr id="17" name="TextBox 16"/>
          <p:cNvSpPr txBox="1"/>
          <p:nvPr/>
        </p:nvSpPr>
        <p:spPr>
          <a:xfrm>
            <a:off x="4143372" y="3282798"/>
            <a:ext cx="4918269" cy="369332"/>
          </a:xfrm>
          <a:prstGeom prst="rect">
            <a:avLst/>
          </a:prstGeom>
          <a:noFill/>
        </p:spPr>
        <p:txBody>
          <a:bodyPr wrap="none" rtlCol="0">
            <a:spAutoFit/>
          </a:bodyPr>
          <a:lstStyle/>
          <a:p>
            <a:pPr algn="ctr"/>
            <a:r>
              <a:rPr lang="ru-RU" dirty="0" smtClean="0"/>
              <a:t>Гигрографы определяют влажность воздуха</a:t>
            </a:r>
            <a:endParaRPr lang="ru-RU" dirty="0"/>
          </a:p>
        </p:txBody>
      </p:sp>
      <p:sp>
        <p:nvSpPr>
          <p:cNvPr id="18" name="TextBox 17"/>
          <p:cNvSpPr txBox="1"/>
          <p:nvPr/>
        </p:nvSpPr>
        <p:spPr>
          <a:xfrm>
            <a:off x="1682318" y="6143644"/>
            <a:ext cx="1389484" cy="369332"/>
          </a:xfrm>
          <a:prstGeom prst="rect">
            <a:avLst/>
          </a:prstGeom>
          <a:noFill/>
        </p:spPr>
        <p:txBody>
          <a:bodyPr wrap="none" rtlCol="0">
            <a:spAutoFit/>
          </a:bodyPr>
          <a:lstStyle/>
          <a:p>
            <a:pPr algn="ctr"/>
            <a:r>
              <a:rPr lang="ru-RU" dirty="0" err="1" smtClean="0"/>
              <a:t>Осадкомер</a:t>
            </a:r>
            <a:endParaRPr lang="ru-RU" dirty="0"/>
          </a:p>
        </p:txBody>
      </p:sp>
      <p:sp>
        <p:nvSpPr>
          <p:cNvPr id="19" name="TextBox 18"/>
          <p:cNvSpPr txBox="1"/>
          <p:nvPr/>
        </p:nvSpPr>
        <p:spPr>
          <a:xfrm>
            <a:off x="4500562" y="6143644"/>
            <a:ext cx="4620239" cy="646331"/>
          </a:xfrm>
          <a:prstGeom prst="rect">
            <a:avLst/>
          </a:prstGeom>
          <a:noFill/>
        </p:spPr>
        <p:txBody>
          <a:bodyPr wrap="none" rtlCol="0">
            <a:spAutoFit/>
          </a:bodyPr>
          <a:lstStyle/>
          <a:p>
            <a:pPr algn="ctr"/>
            <a:r>
              <a:rPr lang="ru-RU" dirty="0" smtClean="0"/>
              <a:t>Измерение температура на поверхности </a:t>
            </a:r>
          </a:p>
          <a:p>
            <a:pPr algn="ctr"/>
            <a:r>
              <a:rPr lang="ru-RU" dirty="0" smtClean="0"/>
              <a:t>и в почве</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FF66">
            <a:alpha val="27843"/>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4"/>
            <a:ext cx="8143932" cy="571504"/>
          </a:xfrm>
          <a:noFill/>
          <a:ln/>
          <a:effectLst>
            <a:innerShdw blurRad="114300">
              <a:prstClr val="black"/>
            </a:innerShdw>
          </a:effectLst>
        </p:spPr>
        <p:txBody>
          <a:bodyPr rtlCol="0">
            <a:normAutofit/>
          </a:bodyPr>
          <a:lstStyle/>
          <a:p>
            <a:pPr fontAlgn="auto">
              <a:spcAft>
                <a:spcPts val="0"/>
              </a:spcAft>
              <a:defRPr/>
            </a:pPr>
            <a:r>
              <a:rPr lang="ru-RU" sz="2200" b="1" dirty="0" smtClean="0">
                <a:latin typeface="Georgia" pitchFamily="18" charset="0"/>
              </a:rPr>
              <a:t>Погода и климат</a:t>
            </a:r>
          </a:p>
        </p:txBody>
      </p:sp>
      <p:pic>
        <p:nvPicPr>
          <p:cNvPr id="8" name="Содержимое 7" descr="12_35.tif"/>
          <p:cNvPicPr>
            <a:picLocks noGrp="1" noChangeAspect="1"/>
          </p:cNvPicPr>
          <p:nvPr>
            <p:ph sz="half" idx="1"/>
          </p:nvPr>
        </p:nvPicPr>
        <p:blipFill>
          <a:blip r:embed="rId2" cstate="print"/>
          <a:stretch>
            <a:fillRect/>
          </a:stretch>
        </p:blipFill>
        <p:spPr>
          <a:xfrm>
            <a:off x="785786" y="1064780"/>
            <a:ext cx="3143271" cy="2081907"/>
          </a:xfrm>
        </p:spPr>
      </p:pic>
      <p:pic>
        <p:nvPicPr>
          <p:cNvPr id="7" name="Рисунок 6" descr="12_35.jpg"/>
          <p:cNvPicPr>
            <a:picLocks noChangeAspect="1"/>
          </p:cNvPicPr>
          <p:nvPr/>
        </p:nvPicPr>
        <p:blipFill>
          <a:blip r:embed="rId3"/>
          <a:srcRect/>
          <a:stretch>
            <a:fillRect/>
          </a:stretch>
        </p:blipFill>
        <p:spPr bwMode="auto">
          <a:xfrm flipH="1">
            <a:off x="161516" y="142852"/>
            <a:ext cx="838584"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TextBox 5"/>
          <p:cNvSpPr txBox="1"/>
          <p:nvPr/>
        </p:nvSpPr>
        <p:spPr>
          <a:xfrm>
            <a:off x="4066744" y="559338"/>
            <a:ext cx="1719702" cy="369332"/>
          </a:xfrm>
          <a:prstGeom prst="rect">
            <a:avLst/>
          </a:prstGeom>
          <a:noFill/>
        </p:spPr>
        <p:txBody>
          <a:bodyPr wrap="none" rtlCol="0">
            <a:spAutoFit/>
          </a:bodyPr>
          <a:lstStyle/>
          <a:p>
            <a:pPr algn="ctr"/>
            <a:r>
              <a:rPr lang="ru-RU" dirty="0" smtClean="0"/>
              <a:t>Метеостанция</a:t>
            </a:r>
            <a:endParaRPr lang="ru-RU" dirty="0"/>
          </a:p>
        </p:txBody>
      </p:sp>
      <p:pic>
        <p:nvPicPr>
          <p:cNvPr id="10" name="Рисунок 9" descr="12_35.jpg"/>
          <p:cNvPicPr>
            <a:picLocks noChangeAspect="1"/>
          </p:cNvPicPr>
          <p:nvPr/>
        </p:nvPicPr>
        <p:blipFill>
          <a:blip r:embed="rId4"/>
          <a:stretch>
            <a:fillRect/>
          </a:stretch>
        </p:blipFill>
        <p:spPr bwMode="auto">
          <a:xfrm>
            <a:off x="175028" y="142852"/>
            <a:ext cx="811560"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3" name="Содержимое 7" descr="12_35.tif"/>
          <p:cNvPicPr>
            <a:picLocks noGrp="1" noChangeAspect="1"/>
          </p:cNvPicPr>
          <p:nvPr>
            <p:ph sz="half" idx="1"/>
          </p:nvPr>
        </p:nvPicPr>
        <p:blipFill>
          <a:blip r:embed="rId5" cstate="print"/>
          <a:stretch>
            <a:fillRect/>
          </a:stretch>
        </p:blipFill>
        <p:spPr>
          <a:xfrm>
            <a:off x="785786" y="3925626"/>
            <a:ext cx="3143271" cy="2081907"/>
          </a:xfrm>
        </p:spPr>
      </p:pic>
      <p:pic>
        <p:nvPicPr>
          <p:cNvPr id="14" name="Содержимое 7" descr="12_35.tif"/>
          <p:cNvPicPr>
            <a:picLocks noGrp="1" noChangeAspect="1"/>
          </p:cNvPicPr>
          <p:nvPr>
            <p:ph sz="half" idx="1"/>
          </p:nvPr>
        </p:nvPicPr>
        <p:blipFill>
          <a:blip r:embed="rId6" cstate="print"/>
          <a:stretch>
            <a:fillRect/>
          </a:stretch>
        </p:blipFill>
        <p:spPr>
          <a:xfrm>
            <a:off x="5286380" y="1064780"/>
            <a:ext cx="3143271" cy="2081907"/>
          </a:xfrm>
        </p:spPr>
      </p:pic>
      <p:pic>
        <p:nvPicPr>
          <p:cNvPr id="15" name="Содержимое 7" descr="12_35.tif"/>
          <p:cNvPicPr>
            <a:picLocks noGrp="1" noChangeAspect="1"/>
          </p:cNvPicPr>
          <p:nvPr>
            <p:ph sz="half" idx="1"/>
          </p:nvPr>
        </p:nvPicPr>
        <p:blipFill>
          <a:blip r:embed="rId7" cstate="print"/>
          <a:stretch>
            <a:fillRect/>
          </a:stretch>
        </p:blipFill>
        <p:spPr>
          <a:xfrm>
            <a:off x="5286380" y="3925626"/>
            <a:ext cx="3143271" cy="2081907"/>
          </a:xfrm>
        </p:spPr>
      </p:pic>
      <p:sp>
        <p:nvSpPr>
          <p:cNvPr id="16" name="TextBox 15"/>
          <p:cNvSpPr txBox="1"/>
          <p:nvPr/>
        </p:nvSpPr>
        <p:spPr>
          <a:xfrm>
            <a:off x="642910" y="3282798"/>
            <a:ext cx="3316934" cy="369332"/>
          </a:xfrm>
          <a:prstGeom prst="rect">
            <a:avLst/>
          </a:prstGeom>
          <a:noFill/>
        </p:spPr>
        <p:txBody>
          <a:bodyPr wrap="none" rtlCol="0">
            <a:spAutoFit/>
          </a:bodyPr>
          <a:lstStyle/>
          <a:p>
            <a:pPr algn="ctr"/>
            <a:r>
              <a:rPr lang="ru-RU" dirty="0" smtClean="0"/>
              <a:t>Оборудование метеостанции</a:t>
            </a:r>
            <a:endParaRPr lang="ru-RU" dirty="0"/>
          </a:p>
        </p:txBody>
      </p:sp>
      <p:sp>
        <p:nvSpPr>
          <p:cNvPr id="17" name="TextBox 16"/>
          <p:cNvSpPr txBox="1"/>
          <p:nvPr/>
        </p:nvSpPr>
        <p:spPr>
          <a:xfrm>
            <a:off x="4583736" y="3282798"/>
            <a:ext cx="4488858" cy="369332"/>
          </a:xfrm>
          <a:prstGeom prst="rect">
            <a:avLst/>
          </a:prstGeom>
          <a:noFill/>
        </p:spPr>
        <p:txBody>
          <a:bodyPr wrap="none" rtlCol="0">
            <a:spAutoFit/>
          </a:bodyPr>
          <a:lstStyle/>
          <a:p>
            <a:pPr algn="ctr"/>
            <a:r>
              <a:rPr lang="ru-RU" dirty="0" smtClean="0"/>
              <a:t>Будки для метеорологических приборов</a:t>
            </a:r>
            <a:endParaRPr lang="ru-RU" dirty="0"/>
          </a:p>
        </p:txBody>
      </p:sp>
      <p:sp>
        <p:nvSpPr>
          <p:cNvPr id="18" name="TextBox 17"/>
          <p:cNvSpPr txBox="1"/>
          <p:nvPr/>
        </p:nvSpPr>
        <p:spPr>
          <a:xfrm>
            <a:off x="696956" y="6143644"/>
            <a:ext cx="3232102" cy="646331"/>
          </a:xfrm>
          <a:prstGeom prst="rect">
            <a:avLst/>
          </a:prstGeom>
          <a:noFill/>
        </p:spPr>
        <p:txBody>
          <a:bodyPr wrap="none" rtlCol="0">
            <a:spAutoFit/>
          </a:bodyPr>
          <a:lstStyle/>
          <a:p>
            <a:pPr algn="ctr"/>
            <a:r>
              <a:rPr lang="ru-RU" dirty="0" smtClean="0"/>
              <a:t>Анемометрами определяют </a:t>
            </a:r>
          </a:p>
          <a:p>
            <a:pPr algn="ctr"/>
            <a:r>
              <a:rPr lang="ru-RU" dirty="0" smtClean="0"/>
              <a:t>скорость ветра</a:t>
            </a:r>
            <a:endParaRPr lang="ru-RU" dirty="0"/>
          </a:p>
        </p:txBody>
      </p:sp>
      <p:sp>
        <p:nvSpPr>
          <p:cNvPr id="19" name="TextBox 18"/>
          <p:cNvSpPr txBox="1"/>
          <p:nvPr/>
        </p:nvSpPr>
        <p:spPr>
          <a:xfrm>
            <a:off x="4901090" y="6143644"/>
            <a:ext cx="3814314" cy="369332"/>
          </a:xfrm>
          <a:prstGeom prst="rect">
            <a:avLst/>
          </a:prstGeom>
          <a:noFill/>
        </p:spPr>
        <p:txBody>
          <a:bodyPr wrap="none" rtlCol="0">
            <a:spAutoFit/>
          </a:bodyPr>
          <a:lstStyle/>
          <a:p>
            <a:pPr algn="ctr"/>
            <a:r>
              <a:rPr lang="ru-RU" dirty="0" smtClean="0"/>
              <a:t>Измерение температуры воздуха</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FF66">
            <a:alpha val="27843"/>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4"/>
            <a:ext cx="8143932" cy="571504"/>
          </a:xfrm>
          <a:noFill/>
          <a:ln/>
          <a:effectLst>
            <a:innerShdw blurRad="114300">
              <a:prstClr val="black"/>
            </a:innerShdw>
          </a:effectLst>
        </p:spPr>
        <p:txBody>
          <a:bodyPr rtlCol="0">
            <a:normAutofit/>
          </a:bodyPr>
          <a:lstStyle/>
          <a:p>
            <a:pPr fontAlgn="auto">
              <a:spcAft>
                <a:spcPts val="0"/>
              </a:spcAft>
              <a:defRPr/>
            </a:pPr>
            <a:r>
              <a:rPr lang="ru-RU" sz="2200" b="1" dirty="0" smtClean="0">
                <a:latin typeface="Georgia" pitchFamily="18" charset="0"/>
              </a:rPr>
              <a:t>Погода и климат</a:t>
            </a:r>
          </a:p>
        </p:txBody>
      </p:sp>
      <p:sp>
        <p:nvSpPr>
          <p:cNvPr id="3078" name="Содержимое 13"/>
          <p:cNvSpPr>
            <a:spLocks noGrp="1"/>
          </p:cNvSpPr>
          <p:nvPr>
            <p:ph sz="half" idx="2"/>
          </p:nvPr>
        </p:nvSpPr>
        <p:spPr>
          <a:xfrm>
            <a:off x="4648200" y="750664"/>
            <a:ext cx="4352956" cy="5893046"/>
          </a:xfrm>
        </p:spPr>
        <p:txBody>
          <a:bodyPr/>
          <a:lstStyle/>
          <a:p>
            <a:pPr>
              <a:buNone/>
            </a:pPr>
            <a:r>
              <a:rPr lang="ru-RU" sz="2200" b="1" i="1" dirty="0" smtClean="0">
                <a:latin typeface="Georgia" pitchFamily="18" charset="0"/>
              </a:rPr>
              <a:t>Климат</a:t>
            </a:r>
          </a:p>
          <a:p>
            <a:pPr marL="0">
              <a:buNone/>
            </a:pPr>
            <a:r>
              <a:rPr lang="ru-RU" sz="2000" i="1" dirty="0" smtClean="0">
                <a:latin typeface="Georgia" pitchFamily="18" charset="0"/>
              </a:rPr>
              <a:t>Климат – многолетний режим погод.</a:t>
            </a:r>
          </a:p>
          <a:p>
            <a:pPr marL="0">
              <a:buNone/>
            </a:pPr>
            <a:r>
              <a:rPr lang="ru-RU" sz="2000" i="1" dirty="0" smtClean="0">
                <a:latin typeface="Georgia" pitchFamily="18" charset="0"/>
              </a:rPr>
              <a:t>Климаты земли очень разнообразны: от арктического (антарктического) до экваториального.</a:t>
            </a:r>
          </a:p>
          <a:p>
            <a:pPr marL="0">
              <a:buNone/>
            </a:pPr>
            <a:r>
              <a:rPr lang="ru-RU" sz="2000" i="1" dirty="0" smtClean="0">
                <a:latin typeface="Georgia" pitchFamily="18" charset="0"/>
              </a:rPr>
              <a:t>Воронежская область находится в умеренном климатическом поясе.</a:t>
            </a:r>
          </a:p>
          <a:p>
            <a:pPr marL="0">
              <a:buNone/>
            </a:pPr>
            <a:r>
              <a:rPr lang="ru-RU" sz="2000" i="1" dirty="0" smtClean="0">
                <a:latin typeface="Georgia" pitchFamily="18" charset="0"/>
              </a:rPr>
              <a:t>Наш климат – умеренно-континентальный.</a:t>
            </a:r>
            <a:endParaRPr lang="ru-RU" dirty="0" smtClean="0"/>
          </a:p>
        </p:txBody>
      </p:sp>
      <p:pic>
        <p:nvPicPr>
          <p:cNvPr id="8" name="Содержимое 7" descr="12_35.tif"/>
          <p:cNvPicPr>
            <a:picLocks noGrp="1" noChangeAspect="1"/>
          </p:cNvPicPr>
          <p:nvPr>
            <p:ph sz="half" idx="1"/>
          </p:nvPr>
        </p:nvPicPr>
        <p:blipFill>
          <a:blip r:embed="rId2"/>
          <a:stretch>
            <a:fillRect/>
          </a:stretch>
        </p:blipFill>
        <p:spPr>
          <a:xfrm>
            <a:off x="690675" y="1660586"/>
            <a:ext cx="3262054" cy="2443090"/>
          </a:xfrm>
        </p:spPr>
      </p:pic>
      <p:pic>
        <p:nvPicPr>
          <p:cNvPr id="7" name="Рисунок 6" descr="12_35.jpg"/>
          <p:cNvPicPr>
            <a:picLocks noChangeAspect="1"/>
          </p:cNvPicPr>
          <p:nvPr/>
        </p:nvPicPr>
        <p:blipFill>
          <a:blip r:embed="rId3"/>
          <a:srcRect/>
          <a:stretch>
            <a:fillRect/>
          </a:stretch>
        </p:blipFill>
        <p:spPr bwMode="auto">
          <a:xfrm flipH="1">
            <a:off x="161516" y="142852"/>
            <a:ext cx="838584"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TextBox 5"/>
          <p:cNvSpPr txBox="1"/>
          <p:nvPr/>
        </p:nvSpPr>
        <p:spPr>
          <a:xfrm>
            <a:off x="1373926" y="4500570"/>
            <a:ext cx="1912190" cy="369332"/>
          </a:xfrm>
          <a:prstGeom prst="rect">
            <a:avLst/>
          </a:prstGeom>
          <a:noFill/>
        </p:spPr>
        <p:txBody>
          <a:bodyPr wrap="none" rtlCol="0">
            <a:spAutoFit/>
          </a:bodyPr>
          <a:lstStyle/>
          <a:p>
            <a:pPr algn="ctr"/>
            <a:r>
              <a:rPr lang="ru-RU" dirty="0" smtClean="0"/>
              <a:t>Кучевые облака</a:t>
            </a:r>
            <a:endParaRPr lang="ru-RU" dirty="0"/>
          </a:p>
        </p:txBody>
      </p:sp>
      <p:pic>
        <p:nvPicPr>
          <p:cNvPr id="10" name="Рисунок 9" descr="12_35.jpg"/>
          <p:cNvPicPr>
            <a:picLocks noChangeAspect="1"/>
          </p:cNvPicPr>
          <p:nvPr/>
        </p:nvPicPr>
        <p:blipFill>
          <a:blip r:embed="rId2"/>
          <a:stretch>
            <a:fillRect/>
          </a:stretch>
        </p:blipFill>
        <p:spPr bwMode="auto">
          <a:xfrm>
            <a:off x="175028" y="142852"/>
            <a:ext cx="811560"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FF66">
            <a:alpha val="27843"/>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4"/>
            <a:ext cx="8143932" cy="571504"/>
          </a:xfrm>
          <a:noFill/>
          <a:ln/>
          <a:effectLst>
            <a:innerShdw blurRad="114300">
              <a:prstClr val="black"/>
            </a:innerShdw>
          </a:effectLst>
        </p:spPr>
        <p:txBody>
          <a:bodyPr rtlCol="0">
            <a:normAutofit/>
          </a:bodyPr>
          <a:lstStyle/>
          <a:p>
            <a:pPr fontAlgn="auto">
              <a:spcAft>
                <a:spcPts val="0"/>
              </a:spcAft>
              <a:defRPr/>
            </a:pPr>
            <a:r>
              <a:rPr lang="ru-RU" sz="2200" b="1" dirty="0" smtClean="0">
                <a:latin typeface="Georgia" pitchFamily="18" charset="0"/>
              </a:rPr>
              <a:t>Климатическая карта мира</a:t>
            </a:r>
          </a:p>
        </p:txBody>
      </p:sp>
      <p:sp>
        <p:nvSpPr>
          <p:cNvPr id="3078" name="Содержимое 13"/>
          <p:cNvSpPr>
            <a:spLocks noGrp="1"/>
          </p:cNvSpPr>
          <p:nvPr>
            <p:ph sz="half" idx="2"/>
          </p:nvPr>
        </p:nvSpPr>
        <p:spPr>
          <a:xfrm>
            <a:off x="4648200" y="750664"/>
            <a:ext cx="4352956" cy="5893046"/>
          </a:xfrm>
        </p:spPr>
        <p:txBody>
          <a:bodyPr/>
          <a:lstStyle/>
          <a:p>
            <a:pPr marL="0">
              <a:buNone/>
            </a:pPr>
            <a:endParaRPr lang="ru-RU" sz="2000" i="1" dirty="0" smtClean="0">
              <a:latin typeface="Georgia" pitchFamily="18" charset="0"/>
            </a:endParaRPr>
          </a:p>
          <a:p>
            <a:pPr marL="0">
              <a:buNone/>
            </a:pPr>
            <a:endParaRPr lang="ru-RU" sz="2000" i="1" dirty="0" smtClean="0">
              <a:latin typeface="Georgia" pitchFamily="18" charset="0"/>
            </a:endParaRPr>
          </a:p>
          <a:p>
            <a:pPr marL="0">
              <a:buNone/>
            </a:pPr>
            <a:endParaRPr lang="ru-RU" sz="2000" i="1" dirty="0" smtClean="0">
              <a:latin typeface="Georgia" pitchFamily="18" charset="0"/>
            </a:endParaRPr>
          </a:p>
          <a:p>
            <a:endParaRPr lang="ru-RU" dirty="0" smtClean="0"/>
          </a:p>
        </p:txBody>
      </p:sp>
      <p:pic>
        <p:nvPicPr>
          <p:cNvPr id="7" name="Рисунок 6" descr="12_35.jpg"/>
          <p:cNvPicPr>
            <a:picLocks noChangeAspect="1"/>
          </p:cNvPicPr>
          <p:nvPr/>
        </p:nvPicPr>
        <p:blipFill>
          <a:blip r:embed="rId2"/>
          <a:srcRect/>
          <a:stretch>
            <a:fillRect/>
          </a:stretch>
        </p:blipFill>
        <p:spPr bwMode="auto">
          <a:xfrm flipH="1">
            <a:off x="161516" y="142852"/>
            <a:ext cx="838584"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 name="Рисунок 9" descr="12_35.jpg"/>
          <p:cNvPicPr>
            <a:picLocks noChangeAspect="1"/>
          </p:cNvPicPr>
          <p:nvPr/>
        </p:nvPicPr>
        <p:blipFill>
          <a:blip r:embed="rId3"/>
          <a:stretch>
            <a:fillRect/>
          </a:stretch>
        </p:blipFill>
        <p:spPr bwMode="auto">
          <a:xfrm>
            <a:off x="175028" y="142852"/>
            <a:ext cx="811560"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28" name="Picture 4" descr="Карта мира: Климатические пояса и области"/>
          <p:cNvPicPr>
            <a:picLocks noGrp="1" noChangeAspect="1" noChangeArrowheads="1"/>
          </p:cNvPicPr>
          <p:nvPr>
            <p:ph sz="half" idx="1"/>
          </p:nvPr>
        </p:nvPicPr>
        <p:blipFill>
          <a:blip r:embed="rId4"/>
          <a:srcRect/>
          <a:stretch>
            <a:fillRect/>
          </a:stretch>
        </p:blipFill>
        <p:spPr bwMode="auto">
          <a:xfrm>
            <a:off x="285720" y="632388"/>
            <a:ext cx="8611814" cy="615419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FF66">
            <a:alpha val="27843"/>
          </a:srgbClr>
        </a:solidFill>
        <a:effectLst/>
      </p:bgPr>
    </p:bg>
    <p:spTree>
      <p:nvGrpSpPr>
        <p:cNvPr id="1" name=""/>
        <p:cNvGrpSpPr/>
        <p:nvPr/>
      </p:nvGrpSpPr>
      <p:grpSpPr>
        <a:xfrm>
          <a:off x="0" y="0"/>
          <a:ext cx="0" cy="0"/>
          <a:chOff x="0" y="0"/>
          <a:chExt cx="0" cy="0"/>
        </a:xfrm>
      </p:grpSpPr>
      <p:sp>
        <p:nvSpPr>
          <p:cNvPr id="3078" name="Содержимое 13"/>
          <p:cNvSpPr>
            <a:spLocks noGrp="1"/>
          </p:cNvSpPr>
          <p:nvPr>
            <p:ph sz="half" idx="2"/>
          </p:nvPr>
        </p:nvSpPr>
        <p:spPr>
          <a:xfrm>
            <a:off x="571472" y="1357298"/>
            <a:ext cx="8429684" cy="4857784"/>
          </a:xfrm>
        </p:spPr>
        <p:txBody>
          <a:bodyPr/>
          <a:lstStyle/>
          <a:p>
            <a:pPr>
              <a:buNone/>
            </a:pPr>
            <a:r>
              <a:rPr lang="ru-RU" sz="2200" b="1" i="1" dirty="0" smtClean="0">
                <a:latin typeface="Georgia" pitchFamily="18" charset="0"/>
              </a:rPr>
              <a:t>Вопросы</a:t>
            </a:r>
          </a:p>
          <a:p>
            <a:pPr marL="114300" indent="-457200">
              <a:buFont typeface="+mj-lt"/>
              <a:buAutoNum type="arabicPeriod"/>
            </a:pPr>
            <a:r>
              <a:rPr lang="ru-RU" sz="2000" i="1" dirty="0" smtClean="0">
                <a:latin typeface="Georgia" pitchFamily="18" charset="0"/>
              </a:rPr>
              <a:t>Что такое погода? Какие погоды бывают?</a:t>
            </a:r>
            <a:endParaRPr lang="en-US" sz="2000" i="1" dirty="0" smtClean="0">
              <a:latin typeface="Georgia" pitchFamily="18" charset="0"/>
            </a:endParaRPr>
          </a:p>
          <a:p>
            <a:pPr marL="114300" indent="-457200">
              <a:buFont typeface="+mj-lt"/>
              <a:buAutoNum type="arabicPeriod"/>
            </a:pPr>
            <a:r>
              <a:rPr lang="ru-RU" sz="2000" i="1" dirty="0" smtClean="0">
                <a:latin typeface="Georgia" pitchFamily="18" charset="0"/>
              </a:rPr>
              <a:t>Где в Воронежской области ведутся наблюдения за погодой?</a:t>
            </a:r>
          </a:p>
          <a:p>
            <a:pPr marL="114300" indent="-457200">
              <a:buFont typeface="+mj-lt"/>
              <a:buAutoNum type="arabicPeriod"/>
            </a:pPr>
            <a:r>
              <a:rPr lang="ru-RU" sz="2000" i="1" dirty="0" smtClean="0">
                <a:latin typeface="Georgia" pitchFamily="18" charset="0"/>
              </a:rPr>
              <a:t>Можно ли самостоятельно предсказать погоду?</a:t>
            </a:r>
          </a:p>
          <a:p>
            <a:pPr marL="114300" indent="-457200">
              <a:buFont typeface="+mj-lt"/>
              <a:buAutoNum type="arabicPeriod"/>
            </a:pPr>
            <a:r>
              <a:rPr lang="ru-RU" sz="2000" i="1" dirty="0" smtClean="0">
                <a:latin typeface="Georgia" pitchFamily="18" charset="0"/>
              </a:rPr>
              <a:t>Что такое климат? Каковы общие черты климата Воронежской области?</a:t>
            </a:r>
          </a:p>
          <a:p>
            <a:pPr marL="114300" indent="-457200">
              <a:buFont typeface="+mj-lt"/>
              <a:buAutoNum type="arabicPeriod"/>
            </a:pPr>
            <a:endParaRPr lang="ru-RU" sz="2000" i="1" dirty="0" smtClean="0">
              <a:latin typeface="Georgia" pitchFamily="18" charset="0"/>
            </a:endParaRPr>
          </a:p>
          <a:p>
            <a:pPr marL="114300" indent="-457200">
              <a:buNone/>
            </a:pPr>
            <a:r>
              <a:rPr lang="ru-RU" sz="2200" b="1" i="1" dirty="0" smtClean="0">
                <a:latin typeface="Georgia" pitchFamily="18" charset="0"/>
              </a:rPr>
              <a:t>Творческое задание</a:t>
            </a:r>
          </a:p>
          <a:p>
            <a:pPr marL="0" indent="0">
              <a:spcBef>
                <a:spcPts val="0"/>
              </a:spcBef>
              <a:buNone/>
            </a:pPr>
            <a:r>
              <a:rPr lang="ru-RU" sz="2000" i="1" dirty="0" smtClean="0">
                <a:latin typeface="Georgia" pitchFamily="18" charset="0"/>
              </a:rPr>
              <a:t>Попробуйте предсказать погоду на завтра, используя для этого народные приметы погоды (</a:t>
            </a:r>
            <a:r>
              <a:rPr lang="en-US" sz="2000" i="1" dirty="0" smtClean="0">
                <a:latin typeface="Georgia" pitchFamily="18" charset="0"/>
              </a:rPr>
              <a:t>www.</a:t>
            </a:r>
            <a:r>
              <a:rPr lang="ru-RU" sz="2000" i="1" dirty="0" smtClean="0">
                <a:latin typeface="Georgia" pitchFamily="18" charset="0"/>
              </a:rPr>
              <a:t>Край36.рф</a:t>
            </a:r>
            <a:r>
              <a:rPr lang="en-US" sz="2000" i="1" dirty="0" smtClean="0">
                <a:latin typeface="Georgia" pitchFamily="18" charset="0"/>
              </a:rPr>
              <a:t>→</a:t>
            </a:r>
            <a:r>
              <a:rPr lang="ru-RU" sz="2000" i="1" dirty="0" smtClean="0">
                <a:latin typeface="Georgia" pitchFamily="18" charset="0"/>
              </a:rPr>
              <a:t>Климат</a:t>
            </a:r>
            <a:r>
              <a:rPr lang="ru-RU" sz="2000" i="1" dirty="0" smtClean="0">
                <a:latin typeface="Calibri"/>
              </a:rPr>
              <a:t>).</a:t>
            </a:r>
            <a:r>
              <a:rPr lang="ru-RU" sz="2000" i="1" dirty="0" smtClean="0">
                <a:latin typeface="Georgia" pitchFamily="18" charset="0"/>
              </a:rPr>
              <a:t> </a:t>
            </a:r>
          </a:p>
          <a:p>
            <a:endParaRPr lang="ru-RU" dirty="0" smtClean="0"/>
          </a:p>
        </p:txBody>
      </p:sp>
      <p:pic>
        <p:nvPicPr>
          <p:cNvPr id="7" name="Рисунок 6" descr="12_35.jpg"/>
          <p:cNvPicPr>
            <a:picLocks noChangeAspect="1"/>
          </p:cNvPicPr>
          <p:nvPr/>
        </p:nvPicPr>
        <p:blipFill>
          <a:blip r:embed="rId2"/>
          <a:srcRect/>
          <a:stretch>
            <a:fillRect/>
          </a:stretch>
        </p:blipFill>
        <p:spPr bwMode="auto">
          <a:xfrm flipH="1">
            <a:off x="161516" y="142852"/>
            <a:ext cx="838584"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9" name="Прямоугольник 8"/>
          <p:cNvSpPr/>
          <p:nvPr/>
        </p:nvSpPr>
        <p:spPr>
          <a:xfrm>
            <a:off x="3099990" y="6396335"/>
            <a:ext cx="3115084" cy="461665"/>
          </a:xfrm>
          <a:prstGeom prst="rect">
            <a:avLst/>
          </a:prstGeom>
          <a:noFill/>
          <a:ln>
            <a:noFill/>
          </a:ln>
          <a:scene3d>
            <a:camera prst="orthographicFront"/>
            <a:lightRig rig="threePt" dir="t"/>
          </a:scene3d>
          <a:sp3d prstMaterial="plastic">
            <a:bevelT w="165100" prst="coolSlant"/>
          </a:sp3d>
        </p:spPr>
        <p:txBody>
          <a:bodyPr wrap="none">
            <a:spAutoFit/>
            <a:sp3d>
              <a:bevelT w="12700" h="82550"/>
              <a:bevelB w="0"/>
            </a:sp3d>
          </a:bodyPr>
          <a:lstStyle/>
          <a:p>
            <a:pPr algn="r" fontAlgn="auto">
              <a:spcBef>
                <a:spcPts val="0"/>
              </a:spcBef>
              <a:spcAft>
                <a:spcPts val="0"/>
              </a:spcAft>
              <a:defRPr/>
            </a:pPr>
            <a:r>
              <a:rPr lang="ru-RU" sz="2400" b="1" spc="300" dirty="0" smtClean="0">
                <a:ln w="11430" cmpd="sng">
                  <a:solidFill>
                    <a:schemeClr val="accent1">
                      <a:tint val="10000"/>
                    </a:schemeClr>
                  </a:solidFill>
                  <a:prstDash val="solid"/>
                  <a:miter lim="800000"/>
                </a:ln>
                <a:solidFill>
                  <a:srgbClr val="99FF66"/>
                </a:solidFill>
                <a:effectLst>
                  <a:glow rad="45500">
                    <a:schemeClr val="accent1">
                      <a:satMod val="220000"/>
                      <a:alpha val="35000"/>
                    </a:schemeClr>
                  </a:glow>
                </a:effectLst>
                <a:latin typeface="Times New Roman"/>
                <a:cs typeface="Times New Roman"/>
              </a:rPr>
              <a:t>©</a:t>
            </a:r>
            <a:r>
              <a:rPr lang="en-US" sz="2400" b="1" spc="300" dirty="0" smtClean="0">
                <a:ln w="11430" cmpd="sng">
                  <a:solidFill>
                    <a:schemeClr val="accent1">
                      <a:tint val="10000"/>
                    </a:schemeClr>
                  </a:solidFill>
                  <a:prstDash val="solid"/>
                  <a:miter lim="800000"/>
                </a:ln>
                <a:solidFill>
                  <a:srgbClr val="99FF66"/>
                </a:solidFill>
                <a:effectLst>
                  <a:glow rad="45500">
                    <a:schemeClr val="accent1">
                      <a:satMod val="220000"/>
                      <a:alpha val="35000"/>
                    </a:schemeClr>
                  </a:glow>
                </a:effectLst>
                <a:latin typeface="+mn-lt"/>
                <a:cs typeface="+mn-cs"/>
              </a:rPr>
              <a:t>www.</a:t>
            </a:r>
            <a:r>
              <a:rPr lang="ru-RU" sz="2400" b="1" spc="300" dirty="0">
                <a:ln w="11430" cmpd="sng">
                  <a:solidFill>
                    <a:schemeClr val="accent1">
                      <a:tint val="10000"/>
                    </a:schemeClr>
                  </a:solidFill>
                  <a:prstDash val="solid"/>
                  <a:miter lim="800000"/>
                </a:ln>
                <a:solidFill>
                  <a:srgbClr val="99FF66"/>
                </a:solidFill>
                <a:effectLst>
                  <a:glow rad="45500">
                    <a:schemeClr val="accent1">
                      <a:satMod val="220000"/>
                      <a:alpha val="35000"/>
                    </a:schemeClr>
                  </a:glow>
                </a:effectLst>
                <a:latin typeface="+mn-lt"/>
                <a:cs typeface="+mn-cs"/>
              </a:rPr>
              <a:t>край36.рф</a:t>
            </a:r>
          </a:p>
        </p:txBody>
      </p:sp>
      <p:sp>
        <p:nvSpPr>
          <p:cNvPr id="8" name="Заголовок 1"/>
          <p:cNvSpPr txBox="1">
            <a:spLocks/>
          </p:cNvSpPr>
          <p:nvPr/>
        </p:nvSpPr>
        <p:spPr bwMode="auto">
          <a:xfrm>
            <a:off x="1000100" y="71414"/>
            <a:ext cx="8143932" cy="428628"/>
          </a:xfrm>
          <a:prstGeom prst="rect">
            <a:avLst/>
          </a:prstGeom>
          <a:noFill/>
          <a:ln w="9525">
            <a:noFill/>
            <a:miter lim="800000"/>
            <a:headEnd/>
            <a:tailEnd/>
          </a:ln>
          <a:effectLst>
            <a:innerShdw blurRad="114300">
              <a:prstClr val="black"/>
            </a:innerShdw>
          </a:effectLst>
        </p:spPr>
        <p:txBody>
          <a:bodyPr vert="horz" wrap="square" lIns="91440" tIns="45720" rIns="91440" bIns="45720" numCol="1" rtlCol="0" anchor="b"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200" b="1" i="0" u="none" strike="noStrike" kern="1200" cap="none" spc="0" normalizeH="0" baseline="0" noProof="0" dirty="0" smtClean="0">
                <a:ln>
                  <a:noFill/>
                </a:ln>
                <a:solidFill>
                  <a:schemeClr val="tx1"/>
                </a:solidFill>
                <a:effectLst/>
                <a:uLnTx/>
                <a:uFillTx/>
                <a:latin typeface="Georgia" pitchFamily="18" charset="0"/>
                <a:ea typeface="+mj-ea"/>
                <a:cs typeface="+mj-cs"/>
              </a:rPr>
              <a:t>Погода и климат</a:t>
            </a:r>
          </a:p>
        </p:txBody>
      </p:sp>
      <p:pic>
        <p:nvPicPr>
          <p:cNvPr id="10" name="Рисунок 9" descr="12_35.jpg"/>
          <p:cNvPicPr>
            <a:picLocks noChangeAspect="1"/>
          </p:cNvPicPr>
          <p:nvPr/>
        </p:nvPicPr>
        <p:blipFill>
          <a:blip r:embed="rId3"/>
          <a:stretch>
            <a:fillRect/>
          </a:stretch>
        </p:blipFill>
        <p:spPr bwMode="auto">
          <a:xfrm>
            <a:off x="175028" y="142852"/>
            <a:ext cx="811560" cy="607812"/>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606</TotalTime>
  <Words>1952</Words>
  <Application>Microsoft Office PowerPoint</Application>
  <PresentationFormat>Экран (4:3)</PresentationFormat>
  <Paragraphs>91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Погода и климат</vt:lpstr>
      <vt:lpstr>Погода и климат</vt:lpstr>
      <vt:lpstr>Погода и климат</vt:lpstr>
      <vt:lpstr>Погода и климат</vt:lpstr>
      <vt:lpstr>Погода и климат</vt:lpstr>
      <vt:lpstr>Погода и климат</vt:lpstr>
      <vt:lpstr>Погода и климат</vt:lpstr>
      <vt:lpstr>Климатическая карта мира</vt:lpstr>
      <vt:lpstr>Слайд 9</vt:lpstr>
      <vt:lpstr>Погода и климат</vt:lpstr>
      <vt:lpstr>Погода и климат</vt:lpstr>
      <vt:lpstr>Погода и климат</vt:lpstr>
      <vt:lpstr>Погода и климат</vt:lpstr>
      <vt:lpstr>Погода и климат</vt:lpstr>
      <vt:lpstr>Погода и климат</vt:lpstr>
      <vt:lpstr>Погода и климат</vt:lpstr>
      <vt:lpstr>Погода и климат</vt:lpstr>
      <vt:lpstr>Погода и климат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Вход</dc:creator>
  <cp:lastModifiedBy>Вход</cp:lastModifiedBy>
  <cp:revision>76</cp:revision>
  <dcterms:created xsi:type="dcterms:W3CDTF">2014-11-28T17:41:41Z</dcterms:created>
  <dcterms:modified xsi:type="dcterms:W3CDTF">2015-01-22T07:11:22Z</dcterms:modified>
</cp:coreProperties>
</file>